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94" r:id="rId30"/>
    <p:sldId id="295" r:id="rId31"/>
    <p:sldId id="284" r:id="rId32"/>
    <p:sldId id="285" r:id="rId33"/>
    <p:sldId id="286" r:id="rId34"/>
    <p:sldId id="287" r:id="rId35"/>
    <p:sldId id="288" r:id="rId36"/>
    <p:sldId id="296" r:id="rId37"/>
    <p:sldId id="289" r:id="rId38"/>
    <p:sldId id="290" r:id="rId39"/>
    <p:sldId id="291" r:id="rId40"/>
    <p:sldId id="292" r:id="rId41"/>
    <p:sldId id="297" r:id="rId42"/>
    <p:sldId id="293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21" r:id="rId65"/>
    <p:sldId id="322" r:id="rId66"/>
    <p:sldId id="323" r:id="rId67"/>
    <p:sldId id="325" r:id="rId68"/>
    <p:sldId id="326" r:id="rId69"/>
    <p:sldId id="324" r:id="rId70"/>
    <p:sldId id="327" r:id="rId71"/>
    <p:sldId id="319" r:id="rId72"/>
    <p:sldId id="320" r:id="rId73"/>
    <p:sldId id="328" r:id="rId7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9CE65E-5EE8-4E27-AFEB-C488FD0FFBC5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F0C329D-B042-42CC-B949-D8F7375B53D1}">
      <dgm:prSet/>
      <dgm:spPr/>
      <dgm:t>
        <a:bodyPr/>
        <a:lstStyle/>
        <a:p>
          <a:r>
            <a:rPr lang="ru-RU" b="1" dirty="0"/>
            <a:t>Обучение</a:t>
          </a:r>
          <a:r>
            <a:rPr lang="ru-RU" dirty="0"/>
            <a:t> - самый важный и надежный способ получения систематического образования. </a:t>
          </a:r>
          <a:br>
            <a:rPr lang="ru-RU" dirty="0"/>
          </a:br>
          <a:endParaRPr lang="ru-RU" dirty="0"/>
        </a:p>
      </dgm:t>
    </dgm:pt>
    <dgm:pt modelId="{AF1F1BDA-AEA2-430B-9152-9735D9C8A261}" type="parTrans" cxnId="{95660742-9731-42AA-B31D-E247BF83BB41}">
      <dgm:prSet/>
      <dgm:spPr/>
      <dgm:t>
        <a:bodyPr/>
        <a:lstStyle/>
        <a:p>
          <a:endParaRPr lang="ru-RU"/>
        </a:p>
      </dgm:t>
    </dgm:pt>
    <dgm:pt modelId="{93D8497E-2E54-40F8-98AB-F24E3139E489}" type="sibTrans" cxnId="{95660742-9731-42AA-B31D-E247BF83BB41}">
      <dgm:prSet/>
      <dgm:spPr/>
      <dgm:t>
        <a:bodyPr/>
        <a:lstStyle/>
        <a:p>
          <a:endParaRPr lang="ru-RU"/>
        </a:p>
      </dgm:t>
    </dgm:pt>
    <dgm:pt modelId="{4C973613-BF6D-4BF5-BF55-A06BD596BEAE}">
      <dgm:prSet/>
      <dgm:spPr/>
      <dgm:t>
        <a:bodyPr/>
        <a:lstStyle/>
        <a:p>
          <a:r>
            <a:rPr lang="ru-RU" dirty="0"/>
            <a:t>Будучи сложным и многогранным специально организуемым процессом отражения в сознании учащегося реальной действительности</a:t>
          </a:r>
          <a:r>
            <a:rPr lang="ru-RU" b="1" dirty="0"/>
            <a:t>, обучение </a:t>
          </a:r>
          <a:r>
            <a:rPr lang="ru-RU" dirty="0"/>
            <a:t>есть не что иное, как специфический процесс познания, управляемый педагогом. </a:t>
          </a:r>
          <a:br>
            <a:rPr lang="ru-RU" dirty="0"/>
          </a:br>
          <a:endParaRPr lang="ru-RU" dirty="0"/>
        </a:p>
      </dgm:t>
    </dgm:pt>
    <dgm:pt modelId="{A38895A9-6C47-43FF-9768-1F937AFA006F}" type="parTrans" cxnId="{2F3AD55B-87C2-4CD1-A260-D248C54DB28E}">
      <dgm:prSet/>
      <dgm:spPr/>
      <dgm:t>
        <a:bodyPr/>
        <a:lstStyle/>
        <a:p>
          <a:endParaRPr lang="ru-RU"/>
        </a:p>
      </dgm:t>
    </dgm:pt>
    <dgm:pt modelId="{298C21B8-924D-482D-9B93-F2A024072B53}" type="sibTrans" cxnId="{2F3AD55B-87C2-4CD1-A260-D248C54DB28E}">
      <dgm:prSet/>
      <dgm:spPr/>
      <dgm:t>
        <a:bodyPr/>
        <a:lstStyle/>
        <a:p>
          <a:endParaRPr lang="ru-RU"/>
        </a:p>
      </dgm:t>
    </dgm:pt>
    <dgm:pt modelId="{BE8A0FAB-696B-4713-AE21-3D74A42EE674}">
      <dgm:prSet/>
      <dgm:spPr/>
      <dgm:t>
        <a:bodyPr/>
        <a:lstStyle/>
        <a:p>
          <a:r>
            <a:rPr lang="ru-RU" dirty="0"/>
            <a:t>Именно </a:t>
          </a:r>
          <a:r>
            <a:rPr lang="ru-RU" b="1" dirty="0"/>
            <a:t>направляющая роль преподавателя </a:t>
          </a:r>
          <a:r>
            <a:rPr lang="ru-RU" dirty="0"/>
            <a:t>обеспечивает полноценное усвоение учащимися знаний, умений и навыков, развитие их умственных сил и творческих способностей. </a:t>
          </a:r>
          <a:br>
            <a:rPr lang="ru-RU" dirty="0"/>
          </a:br>
          <a:r>
            <a:rPr lang="ru-RU" dirty="0"/>
            <a:t/>
          </a:r>
          <a:br>
            <a:rPr lang="ru-RU" dirty="0"/>
          </a:br>
          <a:endParaRPr lang="ru-RU" dirty="0"/>
        </a:p>
      </dgm:t>
    </dgm:pt>
    <dgm:pt modelId="{9DFAF51B-54B0-444D-A5D5-9C048E21F7A2}" type="parTrans" cxnId="{EA86B48A-1A88-4921-A07A-F8FE70C579C2}">
      <dgm:prSet/>
      <dgm:spPr/>
      <dgm:t>
        <a:bodyPr/>
        <a:lstStyle/>
        <a:p>
          <a:endParaRPr lang="ru-RU"/>
        </a:p>
      </dgm:t>
    </dgm:pt>
    <dgm:pt modelId="{E92E0949-B102-42E9-B418-727B0C0FA450}" type="sibTrans" cxnId="{EA86B48A-1A88-4921-A07A-F8FE70C579C2}">
      <dgm:prSet/>
      <dgm:spPr/>
      <dgm:t>
        <a:bodyPr/>
        <a:lstStyle/>
        <a:p>
          <a:endParaRPr lang="ru-RU"/>
        </a:p>
      </dgm:t>
    </dgm:pt>
    <dgm:pt modelId="{038FE5C6-A97E-4BCF-99BB-B022348936AA}" type="pres">
      <dgm:prSet presAssocID="{2D9CE65E-5EE8-4E27-AFEB-C488FD0FFB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C2BE96-9BD0-4C64-BC45-1FFF517228C6}" type="pres">
      <dgm:prSet presAssocID="{FF0C329D-B042-42CC-B949-D8F7375B53D1}" presName="linNode" presStyleCnt="0"/>
      <dgm:spPr/>
    </dgm:pt>
    <dgm:pt modelId="{6DF39CB1-50B8-47B0-ADB7-4C6F3BD7C7E2}" type="pres">
      <dgm:prSet presAssocID="{FF0C329D-B042-42CC-B949-D8F7375B53D1}" presName="parentText" presStyleLbl="node1" presStyleIdx="0" presStyleCnt="3" custScaleX="2318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6302A-9DA5-404B-892F-FF44EC8EE418}" type="pres">
      <dgm:prSet presAssocID="{93D8497E-2E54-40F8-98AB-F24E3139E489}" presName="sp" presStyleCnt="0"/>
      <dgm:spPr/>
    </dgm:pt>
    <dgm:pt modelId="{8BA0E6F8-CCE4-4531-9E3F-027DA4227319}" type="pres">
      <dgm:prSet presAssocID="{4C973613-BF6D-4BF5-BF55-A06BD596BEAE}" presName="linNode" presStyleCnt="0"/>
      <dgm:spPr/>
    </dgm:pt>
    <dgm:pt modelId="{1E604670-DFC2-4E90-A45E-9C4A76070599}" type="pres">
      <dgm:prSet presAssocID="{4C973613-BF6D-4BF5-BF55-A06BD596BEAE}" presName="parentText" presStyleLbl="node1" presStyleIdx="1" presStyleCnt="3" custScaleX="2318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08CA6A-911C-4243-A3CF-8C039E0EFF9F}" type="pres">
      <dgm:prSet presAssocID="{298C21B8-924D-482D-9B93-F2A024072B53}" presName="sp" presStyleCnt="0"/>
      <dgm:spPr/>
    </dgm:pt>
    <dgm:pt modelId="{D4D551F5-3246-4174-9073-EEBEA70C2897}" type="pres">
      <dgm:prSet presAssocID="{BE8A0FAB-696B-4713-AE21-3D74A42EE674}" presName="linNode" presStyleCnt="0"/>
      <dgm:spPr/>
    </dgm:pt>
    <dgm:pt modelId="{E5165E43-921F-443F-98E8-DBC4EE01A5B1}" type="pres">
      <dgm:prSet presAssocID="{BE8A0FAB-696B-4713-AE21-3D74A42EE674}" presName="parentText" presStyleLbl="node1" presStyleIdx="2" presStyleCnt="3" custScaleX="2318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0ECCC8-AE03-4C79-B46F-0949F76EB7EA}" type="presOf" srcId="{2D9CE65E-5EE8-4E27-AFEB-C488FD0FFBC5}" destId="{038FE5C6-A97E-4BCF-99BB-B022348936AA}" srcOrd="0" destOrd="0" presId="urn:microsoft.com/office/officeart/2005/8/layout/vList5"/>
    <dgm:cxn modelId="{C567D91E-17E4-4FCD-BA11-0249E55D36EC}" type="presOf" srcId="{4C973613-BF6D-4BF5-BF55-A06BD596BEAE}" destId="{1E604670-DFC2-4E90-A45E-9C4A76070599}" srcOrd="0" destOrd="0" presId="urn:microsoft.com/office/officeart/2005/8/layout/vList5"/>
    <dgm:cxn modelId="{0176FA07-4C1B-4AA4-86C7-E9F135695786}" type="presOf" srcId="{FF0C329D-B042-42CC-B949-D8F7375B53D1}" destId="{6DF39CB1-50B8-47B0-ADB7-4C6F3BD7C7E2}" srcOrd="0" destOrd="0" presId="urn:microsoft.com/office/officeart/2005/8/layout/vList5"/>
    <dgm:cxn modelId="{2F3AD55B-87C2-4CD1-A260-D248C54DB28E}" srcId="{2D9CE65E-5EE8-4E27-AFEB-C488FD0FFBC5}" destId="{4C973613-BF6D-4BF5-BF55-A06BD596BEAE}" srcOrd="1" destOrd="0" parTransId="{A38895A9-6C47-43FF-9768-1F937AFA006F}" sibTransId="{298C21B8-924D-482D-9B93-F2A024072B53}"/>
    <dgm:cxn modelId="{95660742-9731-42AA-B31D-E247BF83BB41}" srcId="{2D9CE65E-5EE8-4E27-AFEB-C488FD0FFBC5}" destId="{FF0C329D-B042-42CC-B949-D8F7375B53D1}" srcOrd="0" destOrd="0" parTransId="{AF1F1BDA-AEA2-430B-9152-9735D9C8A261}" sibTransId="{93D8497E-2E54-40F8-98AB-F24E3139E489}"/>
    <dgm:cxn modelId="{EA86B48A-1A88-4921-A07A-F8FE70C579C2}" srcId="{2D9CE65E-5EE8-4E27-AFEB-C488FD0FFBC5}" destId="{BE8A0FAB-696B-4713-AE21-3D74A42EE674}" srcOrd="2" destOrd="0" parTransId="{9DFAF51B-54B0-444D-A5D5-9C048E21F7A2}" sibTransId="{E92E0949-B102-42E9-B418-727B0C0FA450}"/>
    <dgm:cxn modelId="{1186073C-A448-4301-9CCD-2CBE782F9925}" type="presOf" srcId="{BE8A0FAB-696B-4713-AE21-3D74A42EE674}" destId="{E5165E43-921F-443F-98E8-DBC4EE01A5B1}" srcOrd="0" destOrd="0" presId="urn:microsoft.com/office/officeart/2005/8/layout/vList5"/>
    <dgm:cxn modelId="{9A2D0208-B559-440E-B34C-801DBD059C09}" type="presParOf" srcId="{038FE5C6-A97E-4BCF-99BB-B022348936AA}" destId="{27C2BE96-9BD0-4C64-BC45-1FFF517228C6}" srcOrd="0" destOrd="0" presId="urn:microsoft.com/office/officeart/2005/8/layout/vList5"/>
    <dgm:cxn modelId="{02276695-FD43-4029-A812-3C2BA0D1E574}" type="presParOf" srcId="{27C2BE96-9BD0-4C64-BC45-1FFF517228C6}" destId="{6DF39CB1-50B8-47B0-ADB7-4C6F3BD7C7E2}" srcOrd="0" destOrd="0" presId="urn:microsoft.com/office/officeart/2005/8/layout/vList5"/>
    <dgm:cxn modelId="{8F860B84-463A-44AE-8ABA-F418AA0991D0}" type="presParOf" srcId="{038FE5C6-A97E-4BCF-99BB-B022348936AA}" destId="{DA86302A-9DA5-404B-892F-FF44EC8EE418}" srcOrd="1" destOrd="0" presId="urn:microsoft.com/office/officeart/2005/8/layout/vList5"/>
    <dgm:cxn modelId="{4EF80926-7665-42AA-8B13-20D499481C15}" type="presParOf" srcId="{038FE5C6-A97E-4BCF-99BB-B022348936AA}" destId="{8BA0E6F8-CCE4-4531-9E3F-027DA4227319}" srcOrd="2" destOrd="0" presId="urn:microsoft.com/office/officeart/2005/8/layout/vList5"/>
    <dgm:cxn modelId="{019CABA3-9623-4E4D-A577-54D6DCF0E827}" type="presParOf" srcId="{8BA0E6F8-CCE4-4531-9E3F-027DA4227319}" destId="{1E604670-DFC2-4E90-A45E-9C4A76070599}" srcOrd="0" destOrd="0" presId="urn:microsoft.com/office/officeart/2005/8/layout/vList5"/>
    <dgm:cxn modelId="{44FFC37B-26AA-4284-923F-446CB147B52B}" type="presParOf" srcId="{038FE5C6-A97E-4BCF-99BB-B022348936AA}" destId="{6308CA6A-911C-4243-A3CF-8C039E0EFF9F}" srcOrd="3" destOrd="0" presId="urn:microsoft.com/office/officeart/2005/8/layout/vList5"/>
    <dgm:cxn modelId="{5C0AC5D5-EEDF-4E60-A34A-381601BA2829}" type="presParOf" srcId="{038FE5C6-A97E-4BCF-99BB-B022348936AA}" destId="{D4D551F5-3246-4174-9073-EEBEA70C2897}" srcOrd="4" destOrd="0" presId="urn:microsoft.com/office/officeart/2005/8/layout/vList5"/>
    <dgm:cxn modelId="{41E4857B-7C08-47EF-92DA-C97F89C0A498}" type="presParOf" srcId="{D4D551F5-3246-4174-9073-EEBEA70C2897}" destId="{E5165E43-921F-443F-98E8-DBC4EE01A5B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F39CB1-50B8-47B0-ADB7-4C6F3BD7C7E2}">
      <dsp:nvSpPr>
        <dsp:cNvPr id="0" name=""/>
        <dsp:cNvSpPr/>
      </dsp:nvSpPr>
      <dsp:spPr>
        <a:xfrm>
          <a:off x="755572" y="3080"/>
          <a:ext cx="7632855" cy="203327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Обучение</a:t>
          </a:r>
          <a:r>
            <a:rPr lang="ru-RU" sz="2100" kern="1200" dirty="0"/>
            <a:t> - самый важный и надежный способ получения систематического образования. </a:t>
          </a:r>
          <a:br>
            <a:rPr lang="ru-RU" sz="2100" kern="1200" dirty="0"/>
          </a:br>
          <a:endParaRPr lang="ru-RU" sz="2100" kern="1200" dirty="0"/>
        </a:p>
      </dsp:txBody>
      <dsp:txXfrm>
        <a:off x="755572" y="3080"/>
        <a:ext cx="7632855" cy="2033276"/>
      </dsp:txXfrm>
    </dsp:sp>
    <dsp:sp modelId="{1E604670-DFC2-4E90-A45E-9C4A76070599}">
      <dsp:nvSpPr>
        <dsp:cNvPr id="0" name=""/>
        <dsp:cNvSpPr/>
      </dsp:nvSpPr>
      <dsp:spPr>
        <a:xfrm>
          <a:off x="755572" y="2138021"/>
          <a:ext cx="7632855" cy="2033276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Будучи сложным и многогранным специально организуемым процессом отражения в сознании учащегося реальной действительности</a:t>
          </a:r>
          <a:r>
            <a:rPr lang="ru-RU" sz="2000" b="1" kern="1200" dirty="0"/>
            <a:t>, обучение </a:t>
          </a:r>
          <a:r>
            <a:rPr lang="ru-RU" sz="2000" kern="1200" dirty="0"/>
            <a:t>есть не что иное, как специфический процесс познания, управляемый педагогом. </a:t>
          </a:r>
          <a:br>
            <a:rPr lang="ru-RU" sz="2000" kern="1200" dirty="0"/>
          </a:br>
          <a:endParaRPr lang="ru-RU" sz="2000" kern="1200" dirty="0"/>
        </a:p>
      </dsp:txBody>
      <dsp:txXfrm>
        <a:off x="755572" y="2138021"/>
        <a:ext cx="7632855" cy="2033276"/>
      </dsp:txXfrm>
    </dsp:sp>
    <dsp:sp modelId="{E5165E43-921F-443F-98E8-DBC4EE01A5B1}">
      <dsp:nvSpPr>
        <dsp:cNvPr id="0" name=""/>
        <dsp:cNvSpPr/>
      </dsp:nvSpPr>
      <dsp:spPr>
        <a:xfrm>
          <a:off x="755572" y="4272962"/>
          <a:ext cx="7632855" cy="203327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/>
            <a:t>Именно </a:t>
          </a:r>
          <a:r>
            <a:rPr lang="ru-RU" sz="1900" b="1" kern="1200" dirty="0"/>
            <a:t>направляющая роль преподавателя </a:t>
          </a:r>
          <a:r>
            <a:rPr lang="ru-RU" sz="1900" kern="1200" dirty="0"/>
            <a:t>обеспечивает полноценное усвоение учащимися знаний, умений и навыков, развитие их умственных сил и творческих способностей. </a:t>
          </a:r>
          <a:br>
            <a:rPr lang="ru-RU" sz="1900" kern="1200" dirty="0"/>
          </a:br>
          <a:r>
            <a:rPr lang="ru-RU" sz="1900" kern="1200" dirty="0"/>
            <a:t/>
          </a:r>
          <a:br>
            <a:rPr lang="ru-RU" sz="1900" kern="1200" dirty="0"/>
          </a:br>
          <a:endParaRPr lang="ru-RU" sz="1900" kern="1200" dirty="0"/>
        </a:p>
      </dsp:txBody>
      <dsp:txXfrm>
        <a:off x="755572" y="4272962"/>
        <a:ext cx="7632855" cy="2033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50B7-C5EF-463C-88E1-939A30D2F905}" type="datetimeFigureOut">
              <a:rPr lang="ru-RU" smtClean="0"/>
              <a:pPr/>
              <a:t>25.08.2019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C0E7-65AF-4E40-B441-BF808FBE02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528391"/>
          </a:xfrm>
        </p:spPr>
        <p:txBody>
          <a:bodyPr>
            <a:normAutofit/>
          </a:bodyPr>
          <a:lstStyle/>
          <a:p>
            <a:r>
              <a:rPr lang="ru-RU" b="1" dirty="0"/>
              <a:t>Педагогика и психология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Функции обучения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/>
              <a:t>Необходимость комплексной реализации всех компонентов содержания образования и направленность педагогического процесса на всестороннее творческое саморазвитие личности учащегося обусловливают</a:t>
            </a:r>
            <a:br>
              <a:rPr lang="ru-RU" sz="3200" dirty="0"/>
            </a:br>
            <a:r>
              <a:rPr lang="ru-RU" sz="3200" dirty="0"/>
              <a:t> </a:t>
            </a:r>
            <a:r>
              <a:rPr lang="ru-RU" sz="3200" b="1" dirty="0"/>
              <a:t>функции обучения:</a:t>
            </a:r>
            <a:br>
              <a:rPr lang="ru-RU" sz="3200" b="1" dirty="0"/>
            </a:br>
            <a:r>
              <a:rPr lang="ru-RU" sz="3200" b="1" dirty="0"/>
              <a:t>- </a:t>
            </a:r>
            <a:r>
              <a:rPr lang="ru-RU" sz="3200" b="1" i="1" dirty="0"/>
              <a:t>образовательная,</a:t>
            </a:r>
            <a:br>
              <a:rPr lang="ru-RU" sz="3200" b="1" i="1" dirty="0"/>
            </a:br>
            <a:r>
              <a:rPr lang="ru-RU" sz="3200" b="1" i="1" dirty="0"/>
              <a:t>- воспитывающая, </a:t>
            </a:r>
            <a:br>
              <a:rPr lang="ru-RU" sz="3200" b="1" i="1" dirty="0"/>
            </a:br>
            <a:r>
              <a:rPr lang="ru-RU" sz="3200" b="1" i="1" dirty="0"/>
              <a:t>-развивающая.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cap="all" dirty="0"/>
              <a:t>Образовательная функция</a:t>
            </a:r>
            <a:r>
              <a:rPr lang="ru-RU" sz="3100" b="1" dirty="0"/>
              <a:t>.</a:t>
            </a:r>
            <a:r>
              <a:rPr lang="ru-RU" sz="3100" dirty="0"/>
              <a:t> </a:t>
            </a:r>
            <a:br>
              <a:rPr lang="ru-RU" sz="3100" dirty="0"/>
            </a:br>
            <a:r>
              <a:rPr lang="ru-RU" sz="3100" dirty="0"/>
              <a:t>Основной смысл образовательной функции состоит в вооружении учащихся системой научных знаний, умений, навыков с целью их использования на практике.</a:t>
            </a:r>
            <a:br>
              <a:rPr lang="ru-RU" sz="3100" dirty="0"/>
            </a:br>
            <a:r>
              <a:rPr lang="ru-RU" sz="3100" b="1" dirty="0"/>
              <a:t>Научные знания </a:t>
            </a:r>
            <a:r>
              <a:rPr lang="ru-RU" sz="3100" dirty="0"/>
              <a:t>включают в себя факты, понятия, законы, закономерности, теории, обобщенную картину мира. </a:t>
            </a:r>
            <a:r>
              <a:rPr lang="ru-RU" sz="3100" b="1" dirty="0"/>
              <a:t>Они должны стать достоянием личности, войти в структуру ее опыта! </a:t>
            </a:r>
            <a:br>
              <a:rPr lang="ru-RU" sz="3100" b="1" dirty="0"/>
            </a:br>
            <a:r>
              <a:rPr lang="ru-RU" sz="3100" b="1" dirty="0"/>
              <a:t>Наиболее полная реализация этой функции </a:t>
            </a:r>
            <a:r>
              <a:rPr lang="ru-RU" sz="3100" dirty="0"/>
              <a:t>должна обеспечить полноту, систематичность и осознанность знаний, их прочность и действенность. </a:t>
            </a:r>
            <a:r>
              <a:rPr lang="ru-RU" sz="3100" b="1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034682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Это требует такой </a:t>
            </a:r>
            <a:r>
              <a:rPr lang="ru-RU" sz="3200" b="1" dirty="0"/>
              <a:t>организации процесса обучения</a:t>
            </a:r>
            <a:r>
              <a:rPr lang="ru-RU" sz="3200" dirty="0"/>
              <a:t>, чтобы из содержания учебного предмета, отражающего соответствующую область научного знания, не выпадали элементы, важные для понимания основных идей и существенных причинно-следственных связей, чтобы в общей системе знаний не образовывались незаполненные пустоты.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Конечным </a:t>
            </a:r>
            <a:r>
              <a:rPr lang="ru-RU" sz="3200" b="1" dirty="0"/>
              <a:t>результатом</a:t>
            </a:r>
            <a:r>
              <a:rPr lang="ru-RU" sz="3200" dirty="0"/>
              <a:t> реализации </a:t>
            </a:r>
            <a:r>
              <a:rPr lang="ru-RU" sz="3200" b="1" dirty="0"/>
              <a:t>образовательной функции </a:t>
            </a:r>
            <a:r>
              <a:rPr lang="ru-RU" sz="3200" dirty="0"/>
              <a:t>является действенность знаний, выражающаяся в сознательном оперировании ими, в способности мобилизовать прежние знания для получения новых, а также </a:t>
            </a:r>
            <a:r>
              <a:rPr lang="ru-RU" sz="3200" dirty="0" err="1"/>
              <a:t>сформированность</a:t>
            </a:r>
            <a:r>
              <a:rPr lang="ru-RU" sz="3200" dirty="0"/>
              <a:t> важнейших как </a:t>
            </a:r>
            <a:r>
              <a:rPr lang="ru-RU" sz="3200" b="1" dirty="0"/>
              <a:t>специальных </a:t>
            </a:r>
            <a:r>
              <a:rPr lang="ru-RU" sz="3200" dirty="0"/>
              <a:t>(по предмету), так и </a:t>
            </a:r>
            <a:r>
              <a:rPr lang="ru-RU" sz="3200" b="1" dirty="0" err="1"/>
              <a:t>общеучебных</a:t>
            </a:r>
            <a:r>
              <a:rPr lang="ru-RU" sz="3200" dirty="0"/>
              <a:t> умений и навыков.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Умение</a:t>
            </a:r>
            <a:r>
              <a:rPr lang="ru-RU" sz="3600" dirty="0"/>
              <a:t> как умелое действие направляется четко осознаваемой </a:t>
            </a:r>
            <a:r>
              <a:rPr lang="ru-RU" sz="3600" b="1" dirty="0"/>
              <a:t>целью</a:t>
            </a:r>
            <a:r>
              <a:rPr lang="ru-RU" sz="3600" dirty="0"/>
              <a:t>, а в основе </a:t>
            </a:r>
            <a:r>
              <a:rPr lang="ru-RU" sz="3600" b="1" dirty="0"/>
              <a:t>навыка</a:t>
            </a:r>
            <a:r>
              <a:rPr lang="ru-RU" sz="3600" dirty="0"/>
              <a:t>, т.е. автоматизированного действия, лежит система упрочившихся связей. </a:t>
            </a:r>
            <a:br>
              <a:rPr lang="ru-RU" sz="3600" dirty="0"/>
            </a:br>
            <a:r>
              <a:rPr lang="ru-RU" sz="3600" b="1" dirty="0"/>
              <a:t>Умения</a:t>
            </a:r>
            <a:r>
              <a:rPr lang="ru-RU" sz="3600" dirty="0"/>
              <a:t> образуются в результате упражнений, которые варьируют условия учебной деятельности и предусматривают ее постепенное усложнение. </a:t>
            </a:r>
            <a:br>
              <a:rPr lang="ru-RU" sz="3600" dirty="0"/>
            </a:br>
            <a:r>
              <a:rPr lang="ru-RU" sz="3600" dirty="0"/>
              <a:t>Для выработки </a:t>
            </a:r>
            <a:r>
              <a:rPr lang="ru-RU" sz="3600" b="1" dirty="0"/>
              <a:t>навыков</a:t>
            </a:r>
            <a:r>
              <a:rPr lang="ru-RU" sz="3600" dirty="0"/>
              <a:t> необходимы многократные упражнения в одних и тех же условиях.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dirty="0"/>
              <a:t>Осуществление образовательной функции </a:t>
            </a:r>
            <a:r>
              <a:rPr lang="ru-RU" sz="3600" dirty="0"/>
              <a:t>неразрывно связано с формированием навыков работы с книгой, справочной литературой, библиографическим аппаратом, электронными поисковыми системами, организацией самостоятельной работы, конспектирования и др.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cap="all" dirty="0"/>
              <a:t>Воспитывающая функция</a:t>
            </a:r>
            <a:r>
              <a:rPr lang="ru-RU" sz="3200" cap="all" dirty="0"/>
              <a:t>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Воспитывающая функция </a:t>
            </a:r>
            <a:r>
              <a:rPr lang="ru-RU" sz="3200" dirty="0"/>
              <a:t>органически вытекает из самого содержания, форм и методов обучения, но вместе с тем она осуществляется и посредством специальной организации общения преподавателя с учащимися. </a:t>
            </a:r>
            <a:br>
              <a:rPr lang="ru-RU" sz="3200" dirty="0"/>
            </a:br>
            <a:r>
              <a:rPr lang="ru-RU" sz="3200" b="1" dirty="0"/>
              <a:t>Объективно обучение не может не воспитывать определенных взглядов, убеждений, отношений, качеств личности. </a:t>
            </a:r>
            <a:br>
              <a:rPr lang="ru-RU" sz="3200" b="1" dirty="0"/>
            </a:br>
            <a:r>
              <a:rPr lang="ru-RU" sz="3200" b="1" dirty="0"/>
              <a:t>Формирование личности </a:t>
            </a:r>
            <a:r>
              <a:rPr lang="ru-RU" sz="3200" dirty="0"/>
              <a:t>вообще невозможно без усвоения системы нравственных и других понятий, норм и требований.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900" b="1" dirty="0"/>
              <a:t>В современных условиях она</a:t>
            </a:r>
            <a:br>
              <a:rPr lang="ru-RU" sz="2900" b="1" dirty="0"/>
            </a:br>
            <a:r>
              <a:rPr lang="ru-RU" sz="2900" b="1" dirty="0"/>
              <a:t>предполагает </a:t>
            </a:r>
            <a:r>
              <a:rPr lang="ru-RU" sz="2900" dirty="0"/>
              <a:t>формирование научного мировоззрения, материалистического понимания законов природы, общества и мышления; формирование отношений воспитанников к науке (учению), природе, искусству, труду, обществу, коллективу, самому себе и другим, в конечном итоге выражающихся во взглядах, идеалах, убеждениях; воспитание моральных качеств личности, волевых черт характера и соответствующих социально приемлемых форм поведения.</a:t>
            </a:r>
            <a:br>
              <a:rPr lang="ru-RU" sz="2900" dirty="0"/>
            </a:br>
            <a:r>
              <a:rPr lang="ru-RU" sz="2900" b="1" dirty="0"/>
              <a:t>Важнейшим аспектом осуществления воспитывающей функции обучения является формирование мотивов учебной деятельности, изначально определяющих ее успешность!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9626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cap="all" dirty="0"/>
              <a:t>Развивающая функция</a:t>
            </a:r>
            <a:r>
              <a:rPr lang="ru-RU" sz="3600" b="1" dirty="0"/>
              <a:t>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Правильно поставленное обучение всегда </a:t>
            </a:r>
            <a:r>
              <a:rPr lang="ru-RU" sz="3600" b="1" dirty="0"/>
              <a:t>развивает</a:t>
            </a:r>
            <a:r>
              <a:rPr lang="ru-RU" sz="3600" dirty="0"/>
              <a:t>, однако </a:t>
            </a:r>
            <a:r>
              <a:rPr lang="ru-RU" sz="3600" b="1" dirty="0"/>
              <a:t>развивающая функция </a:t>
            </a:r>
            <a:r>
              <a:rPr lang="ru-RU" sz="3600" dirty="0"/>
              <a:t>осуществляется более эффективно при специальной направленности взаимодействия преподавателей и учащихся на всестороннее развитие личности. Эта специальная направленность обучения на развитие личности учащегося получила закрепление в понятии </a:t>
            </a:r>
            <a:br>
              <a:rPr lang="ru-RU" sz="3600" dirty="0"/>
            </a:br>
            <a:r>
              <a:rPr lang="ru-RU" sz="3600" b="1" dirty="0"/>
              <a:t>развивающего обучения.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458815"/>
          </a:xfrm>
        </p:spPr>
        <p:txBody>
          <a:bodyPr/>
          <a:lstStyle/>
          <a:p>
            <a:r>
              <a:rPr lang="ru-RU" b="1" dirty="0"/>
              <a:t>Обучение как способ организации педагогического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 контексте </a:t>
            </a:r>
            <a:r>
              <a:rPr lang="ru-RU" sz="2800" b="1" dirty="0"/>
              <a:t>традиционных подходов к организации обучения</a:t>
            </a:r>
            <a:r>
              <a:rPr lang="ru-RU" sz="2800" dirty="0"/>
              <a:t> осуществление </a:t>
            </a:r>
            <a:r>
              <a:rPr lang="ru-RU" sz="2800" b="1" dirty="0"/>
              <a:t>развивающей функции</a:t>
            </a:r>
            <a:r>
              <a:rPr lang="ru-RU" sz="2800" dirty="0"/>
              <a:t>, как правило, сводится к развитию речи и мышления, поскольку именно развитие вербальных процессов нагляднее других выражает общее развитие учащегося. Однако это </a:t>
            </a:r>
            <a:r>
              <a:rPr lang="ru-RU" sz="2800" b="1" dirty="0"/>
              <a:t>сужающее развивающую функцию понимание направленности обучения</a:t>
            </a:r>
            <a:r>
              <a:rPr lang="ru-RU" sz="2800" dirty="0"/>
              <a:t> упускает из виду, что и речь, и связанное с нею мышление эффективнее развиваются при соответствующем развитии </a:t>
            </a:r>
            <a:r>
              <a:rPr lang="ru-RU" sz="2800" b="1" dirty="0"/>
              <a:t>сенсорной, эмоционально-волевой, двигательной и мотивационно-</a:t>
            </a:r>
            <a:r>
              <a:rPr lang="ru-RU" sz="2800" b="1" dirty="0" err="1"/>
              <a:t>потребностной</a:t>
            </a:r>
            <a:r>
              <a:rPr lang="ru-RU" sz="2800" b="1" dirty="0"/>
              <a:t> сфер личности.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Таким образом, </a:t>
            </a:r>
            <a:r>
              <a:rPr lang="ru-RU" sz="2800" b="1" dirty="0"/>
              <a:t>развивающий характер обучен</a:t>
            </a:r>
            <a:r>
              <a:rPr lang="ru-RU" sz="2800" dirty="0"/>
              <a:t>ия предполагает ориентацию на развитие личности как целостной психической системы.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Закономерности обучения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600" b="1" dirty="0"/>
              <a:t>Образование</a:t>
            </a:r>
            <a:r>
              <a:rPr lang="ru-RU" sz="3600" dirty="0"/>
              <a:t> как целостное явление - одна из наиболее значимых подсистем общества, поэтому его законы, как и законы общества, не есть результат проявления какой-то внешней силы, они являются продуктом его внутренней самоорганизации.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Педагогический закон </a:t>
            </a:r>
            <a:r>
              <a:rPr lang="ru-RU" sz="4000" dirty="0"/>
              <a:t>- это категория, обозначающая объективные, существенные, необходимые, общие и устойчиво повторяющиеся связи между явлениями образования, компонентами педагогической системы, отражающие механизмы ее самоорганизации, развития и функционирования.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Понятие </a:t>
            </a:r>
            <a:r>
              <a:rPr lang="ru-RU" sz="2800" b="1" dirty="0"/>
              <a:t>"закон" </a:t>
            </a:r>
            <a:r>
              <a:rPr lang="ru-RU" sz="2800" dirty="0"/>
              <a:t>используется редко, чаще всего оно отождествляется с понятием </a:t>
            </a:r>
            <a:r>
              <a:rPr lang="ru-RU" sz="2800" b="1" dirty="0"/>
              <a:t>"закономерность". </a:t>
            </a:r>
            <a:br>
              <a:rPr lang="ru-RU" sz="2800" b="1" dirty="0"/>
            </a:br>
            <a:r>
              <a:rPr lang="ru-RU" sz="2800" b="1" dirty="0"/>
              <a:t>Однако в философии закономерность - это более широкое по объему понятие, чем "закон". Закономерность</a:t>
            </a:r>
            <a:r>
              <a:rPr lang="ru-RU" sz="2800" dirty="0"/>
              <a:t> рассматривается как результат совокупного действия множества законов, поэтому она выражает многие связи и отношения, тогда как </a:t>
            </a:r>
            <a:r>
              <a:rPr lang="ru-RU" sz="2800" b="1" dirty="0"/>
              <a:t>закон</a:t>
            </a:r>
            <a:r>
              <a:rPr lang="ru-RU" sz="2800" dirty="0"/>
              <a:t> однозначно отражает определенную связь, отношение. </a:t>
            </a:r>
            <a:r>
              <a:rPr lang="ru-RU" sz="2800" b="1" dirty="0"/>
              <a:t>Изучение закономерностей обучения поэтому - это поиск общих тенденций развития и функционирования педагогических (дидактических) систем.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Закономерности обучения </a:t>
            </a:r>
            <a:r>
              <a:rPr lang="ru-RU" sz="2800" dirty="0"/>
              <a:t>выражают существенные и необходимые связи между его условиями и результатом, а обусловленные ими принципы определяют общую стратегию решения </a:t>
            </a:r>
            <a:r>
              <a:rPr lang="ru-RU" sz="2800" b="1" dirty="0"/>
              <a:t>целей обучения.</a:t>
            </a:r>
            <a:r>
              <a:rPr lang="ru-RU" sz="2800" dirty="0"/>
              <a:t> Такая </a:t>
            </a:r>
            <a:r>
              <a:rPr lang="ru-RU" sz="2800" b="1" dirty="0"/>
              <a:t>стратегия</a:t>
            </a:r>
            <a:r>
              <a:rPr lang="ru-RU" sz="2800" dirty="0"/>
              <a:t> обычно обозначается термином </a:t>
            </a:r>
            <a:r>
              <a:rPr lang="ru-RU" sz="2800" b="1" dirty="0"/>
              <a:t>подход</a:t>
            </a:r>
            <a:r>
              <a:rPr lang="ru-RU" sz="2800" dirty="0"/>
              <a:t> (например, индивидуальный подход, проблемный подход и т.д.). </a:t>
            </a:r>
            <a:br>
              <a:rPr lang="ru-RU" sz="2800" dirty="0"/>
            </a:br>
            <a:r>
              <a:rPr lang="ru-RU" sz="2800" b="1" dirty="0"/>
              <a:t>Подход в педагогике - это совокупность принципов, определяющих стратегию обучения или воспитания.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 </a:t>
            </a:r>
            <a:r>
              <a:rPr lang="ru-RU" sz="2800" b="1" dirty="0"/>
              <a:t>обучении </a:t>
            </a:r>
            <a:r>
              <a:rPr lang="ru-RU" sz="2800" dirty="0"/>
              <a:t>находят свое проявление </a:t>
            </a:r>
            <a:r>
              <a:rPr lang="ru-RU" sz="2800" b="1" dirty="0"/>
              <a:t>всеобщие законы диалектики.</a:t>
            </a:r>
            <a:r>
              <a:rPr lang="ru-RU" sz="2800" dirty="0"/>
              <a:t> Прежде всего, в силу противоречивого характера процесса обучения, в нем имеет место действие </a:t>
            </a:r>
            <a:r>
              <a:rPr lang="ru-RU" sz="2800" b="1" dirty="0"/>
              <a:t>закона единства и борьбы противоположнос</a:t>
            </a:r>
            <a:r>
              <a:rPr lang="ru-RU" sz="2800" dirty="0"/>
              <a:t>тей. </a:t>
            </a:r>
            <a:r>
              <a:rPr lang="ru-RU" sz="2800" b="1" dirty="0"/>
              <a:t>Противоречия</a:t>
            </a:r>
            <a:r>
              <a:rPr lang="ru-RU" sz="2800" dirty="0"/>
              <a:t> в обучении возникают и проявляются в том случае, если есть несоответствие традиционных, устоявшихся представлений и взглядов на процесс обучения современным требованиям, являющимся следствием новых социальных условий, сложившейся образовательной ситуации, изменившихся возможностей развития личности.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 процессе обучения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довольно отчетливо проявляется действие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закона перехода количественных накоплений в качественные изменения. 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Все интегративные личностные характеристики представляют собой результат постепенного накапливания, наращивания количественных изменений. К ним относятся убеждения, ценностные ориентации, мотивы, установки, потребности личности, индивидуальный стиль деятельности, умения и навыки.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Целенаправленное, последовательное и планомерное решение учебных задач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не сразу обнаруживает свою результативность, а лишь по прошествии определенного времени.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 результате многократно повторенных действий, упражнений то или иное качество проявляется как устойчивое личностное образование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Переход количества в качество происходит по механизму </a:t>
            </a:r>
            <a:r>
              <a:rPr lang="ru-RU" sz="2800" b="1" dirty="0"/>
              <a:t>отрицания </a:t>
            </a:r>
            <a:r>
              <a:rPr lang="ru-RU" sz="2800" b="1" dirty="0" err="1"/>
              <a:t>отрицания</a:t>
            </a:r>
            <a:r>
              <a:rPr lang="ru-RU" sz="2800" dirty="0"/>
              <a:t>, т.е. диалектического "снятия", сохранения существенных свойств и признаков на последующих этапах развития. </a:t>
            </a:r>
            <a:br>
              <a:rPr lang="ru-RU" sz="2800" dirty="0"/>
            </a:br>
            <a:r>
              <a:rPr lang="ru-RU" sz="2800" b="1" dirty="0"/>
              <a:t>Интегративные качества, прогрессивные устремления и новые формы жизнедеятельности "отрицают" ранее сложившиеся.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Наглядное проявление периодических диалектических снятий имеет место при переходе от одного способа решения задач к другому, когда снятие обеспечивается переходом к более сложным видам учебной деятельности, в которых и разрешаются характерные для процесса обучения противоречия.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80920" cy="1417638"/>
          </a:xfrm>
        </p:spPr>
        <p:txBody>
          <a:bodyPr>
            <a:noAutofit/>
          </a:bodyPr>
          <a:lstStyle/>
          <a:p>
            <a:r>
              <a:rPr lang="ru-RU" sz="2400" dirty="0"/>
              <a:t>Научно обоснованное построение процесса обучения требует обращения к диалектическим категориям,	выполняющим самостоятельные </a:t>
            </a:r>
            <a:r>
              <a:rPr lang="ru-RU" sz="2400" b="1" dirty="0"/>
              <a:t>познавательно­</a:t>
            </a:r>
            <a:br>
              <a:rPr lang="ru-RU" sz="2400" b="1" dirty="0"/>
            </a:br>
            <a:r>
              <a:rPr lang="ru-RU" sz="2400" b="1" dirty="0"/>
              <a:t>преобразовательные функции: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категории части и целого </a:t>
            </a:r>
            <a:r>
              <a:rPr lang="ru-RU" dirty="0"/>
              <a:t>ориентируют на преодоление функционализма в обучении, на учет того, что отдельные педагогические воздействия не являются достаточными для целостного развития личности.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категории общего, особенного и единичного</a:t>
            </a:r>
            <a:r>
              <a:rPr lang="ru-RU" dirty="0"/>
              <a:t> требуют определения соотношения общечеловеческого, национального и индивидуального в отборе содержания образования, его направленности на формирование этнических эталонов, ментальных характеристик, индивидуальных склонностей и способностей личности, а также учета общих и специфических условий функционирования той или иной системы обучения.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категория меры</a:t>
            </a:r>
            <a:r>
              <a:rPr lang="ru-RU" dirty="0"/>
              <a:t>, прежде всего вводит в теорию и практику обучения принцип оптимальности, или меры, в отборе содержания, методов, форм и способов педагогических воздействий.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493C5E8B-0DF5-405E-ABE4-DB7CFDC42D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63392524"/>
              </p:ext>
            </p:extLst>
          </p:nvPr>
        </p:nvGraphicFramePr>
        <p:xfrm>
          <a:off x="0" y="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категории сущности и явления </a:t>
            </a:r>
            <a:r>
              <a:rPr lang="ru-RU" dirty="0"/>
              <a:t>обусловливают необходимость выявления внутренних характеристик процесса обучения и всего диапазона его особенностей, в своей совокупности характеризующих обучение как педагогический процесс.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единство содержания и формы </a:t>
            </a:r>
            <a:r>
              <a:rPr lang="ru-RU" dirty="0"/>
              <a:t>в процессе обучения находит свое выражение в адекватности содержания образования видам и формам учебной деятельности, в соответствии методов обучения его техническому оснащению и т.д.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категория необходимости </a:t>
            </a:r>
            <a:r>
              <a:rPr lang="ru-RU" dirty="0"/>
              <a:t>требует построения учебного процесса в соответствии с закономерностями обучения, возрастного и индивидуального развития.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категория случайности</a:t>
            </a:r>
            <a:r>
              <a:rPr lang="ru-RU" dirty="0"/>
              <a:t>, связана с учетом явления стохастичности в обучении, в соответствии с которым одно и то же педагогическое воздействие предполагает вариативность ответных реакций обучаемых, не всегда адекватных замыслу педагога.</a:t>
            </a:r>
          </a:p>
          <a:p>
            <a:pPr>
              <a:buFont typeface="Wingdings" pitchFamily="2" charset="2"/>
              <a:buChar char="Ø"/>
            </a:pPr>
            <a:r>
              <a:rPr lang="ru-RU" b="1" dirty="0"/>
              <a:t>категория времени</a:t>
            </a:r>
            <a:r>
              <a:rPr lang="ru-RU" dirty="0"/>
              <a:t>, позволяет различать учебное, психологическое и астрономическое время. Эти различия обусловлены субъективным переживанием частоты возникновения и длительности протекания учебных ситуаций.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900" b="1" dirty="0"/>
              <a:t/>
            </a:r>
            <a:br>
              <a:rPr lang="ru-RU" sz="2900" b="1" dirty="0"/>
            </a:br>
            <a:r>
              <a:rPr lang="ru-RU" sz="2900" b="1" dirty="0"/>
              <a:t/>
            </a:r>
            <a:br>
              <a:rPr lang="ru-RU" sz="2900" b="1" dirty="0"/>
            </a:br>
            <a:r>
              <a:rPr lang="ru-RU" sz="2900" b="1" dirty="0"/>
              <a:t/>
            </a:r>
            <a:br>
              <a:rPr lang="ru-RU" sz="2900" b="1" dirty="0"/>
            </a:br>
            <a:r>
              <a:rPr lang="ru-RU" sz="2700" b="1" dirty="0"/>
              <a:t>В процессе обучения </a:t>
            </a:r>
            <a:r>
              <a:rPr lang="ru-RU" sz="2700" dirty="0"/>
              <a:t>наряду с диалектическими законами и категориями диалектики проявляются и специфические устойчивые, существенные и повторяющиеся</a:t>
            </a:r>
            <a:br>
              <a:rPr lang="ru-RU" sz="2700" dirty="0"/>
            </a:br>
            <a:r>
              <a:rPr lang="ru-RU" sz="2700" dirty="0"/>
              <a:t>закономерные связи и отношения.</a:t>
            </a:r>
            <a:br>
              <a:rPr lang="ru-RU" sz="2700" dirty="0"/>
            </a:br>
            <a:r>
              <a:rPr lang="ru-RU" sz="2700" b="1" dirty="0"/>
              <a:t>Наиболее общая устойчивая тенденция обучения</a:t>
            </a:r>
            <a:r>
              <a:rPr lang="ru-RU" sz="2700" dirty="0"/>
              <a:t> как педагогического процесса состоит в развитии личности путем присвоения ею социального опыта, общечеловеческой культуры и духовных ценностей. </a:t>
            </a:r>
            <a:br>
              <a:rPr lang="ru-RU" sz="2700" dirty="0"/>
            </a:br>
            <a:r>
              <a:rPr lang="ru-RU" sz="2700" b="1" dirty="0"/>
              <a:t>Это основная закономерность процесса обучения</a:t>
            </a:r>
            <a:r>
              <a:rPr lang="ru-RU" sz="2700" dirty="0"/>
              <a:t>, проявляющаяся как необходимое условие социализации, преемственности между поколениями, жизнеобеспечения общества, отдельного индивида и воспроизводства новых поколений.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Данная закономерность </a:t>
            </a:r>
            <a:r>
              <a:rPr lang="ru-RU" sz="3200" dirty="0"/>
              <a:t>определяет зависимость содержания, форм и методов обучения от уровня </a:t>
            </a:r>
            <a:br>
              <a:rPr lang="ru-RU" sz="3200" dirty="0"/>
            </a:br>
            <a:r>
              <a:rPr lang="ru-RU" sz="3200" dirty="0"/>
              <a:t>социально-экономического развития общества.</a:t>
            </a:r>
            <a:br>
              <a:rPr lang="ru-RU" sz="3200" dirty="0"/>
            </a:br>
            <a:r>
              <a:rPr lang="ru-RU" sz="3200" dirty="0"/>
              <a:t> Однако </a:t>
            </a:r>
            <a:r>
              <a:rPr lang="ru-RU" sz="3200" b="1" dirty="0"/>
              <a:t>характер обучения </a:t>
            </a:r>
            <a:r>
              <a:rPr lang="ru-RU" sz="3200" dirty="0"/>
              <a:t>зависит не только от требований экономики и производства, но и от </a:t>
            </a:r>
            <a:r>
              <a:rPr lang="ru-RU" sz="3200" dirty="0" err="1"/>
              <a:t>социокультурной</a:t>
            </a:r>
            <a:r>
              <a:rPr lang="ru-RU" sz="3200" dirty="0"/>
              <a:t> ситуации. </a:t>
            </a:r>
            <a:br>
              <a:rPr lang="ru-RU" sz="3200" dirty="0"/>
            </a:br>
            <a:r>
              <a:rPr lang="ru-RU" sz="3200" b="1" dirty="0"/>
              <a:t>Названные факторы в своей совокупности определяют образовательную политику.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Эффективность процесса обучения </a:t>
            </a:r>
            <a:r>
              <a:rPr lang="ru-RU" sz="3200" dirty="0"/>
              <a:t>закономерно зависит от тех условий, в которых он протекает (материальных, гигиенических, социально-психологических и т.п.). </a:t>
            </a:r>
            <a:br>
              <a:rPr lang="ru-RU" sz="3200" dirty="0"/>
            </a:br>
            <a:r>
              <a:rPr lang="ru-RU" sz="3200" dirty="0"/>
              <a:t>К числу </a:t>
            </a:r>
            <a:r>
              <a:rPr lang="ru-RU" sz="3200" b="1" dirty="0"/>
              <a:t>значимых условий обучения </a:t>
            </a:r>
            <a:r>
              <a:rPr lang="ru-RU" sz="3200" dirty="0"/>
              <a:t>относятся профессионализм преподавателя, его творческий потенциал, способность к рефлексии, стремление к своевременному пополнению знаний и коррекции личностных качеств.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Объективной является зависимость результатов обучения от особенностей взаимодействия развивающейся личности с миром. </a:t>
            </a:r>
            <a:r>
              <a:rPr lang="ru-RU" sz="2800" dirty="0"/>
              <a:t>Сущность этой закономерности состоит в том, что результаты обучения зависят от характера деятельности, в которую на том или ином этапе своего развития включается обучаемый. </a:t>
            </a:r>
            <a:br>
              <a:rPr lang="ru-RU" sz="2800" dirty="0"/>
            </a:br>
            <a:r>
              <a:rPr lang="ru-RU" sz="2800" dirty="0"/>
              <a:t>Не менее важной является </a:t>
            </a:r>
            <a:r>
              <a:rPr lang="ru-RU" sz="2800" b="1" dirty="0"/>
              <a:t>закономерность соответствия содержания, форм и методов обучения возрастным и индивидуальным особенностям и возможностям учащихся.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Для непосредственной </a:t>
            </a:r>
            <a:r>
              <a:rPr lang="ru-RU" sz="2800" b="1" dirty="0"/>
              <a:t>организации обучения </a:t>
            </a:r>
            <a:r>
              <a:rPr lang="ru-RU" sz="2800" dirty="0"/>
              <a:t>большое значение имеет </a:t>
            </a:r>
            <a:r>
              <a:rPr lang="ru-RU" sz="2800" b="1" dirty="0"/>
              <a:t>знание преподавателем </a:t>
            </a:r>
            <a:r>
              <a:rPr lang="ru-RU" sz="2800" dirty="0"/>
              <a:t>внутренних закономерных связей между его функциональными компонентами. </a:t>
            </a:r>
            <a:br>
              <a:rPr lang="ru-RU" sz="2800" dirty="0"/>
            </a:br>
            <a:r>
              <a:rPr lang="ru-RU" sz="2800" b="1" dirty="0"/>
              <a:t>Содержание</a:t>
            </a:r>
            <a:r>
              <a:rPr lang="ru-RU" sz="2800" dirty="0"/>
              <a:t> конкретного учебного процесса закономерно обусловлено поставленными задачами. </a:t>
            </a:r>
            <a:br>
              <a:rPr lang="ru-RU" sz="2800" dirty="0"/>
            </a:br>
            <a:r>
              <a:rPr lang="ru-RU" sz="2800" b="1" dirty="0"/>
              <a:t>Методы и средства обучения </a:t>
            </a:r>
            <a:r>
              <a:rPr lang="ru-RU" sz="2800" dirty="0"/>
              <a:t>обусловлены задачами и содержанием конкретной учебной ситуации.</a:t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b="1" dirty="0"/>
              <a:t>Формы организации процесса обучения </a:t>
            </a:r>
            <a:r>
              <a:rPr lang="ru-RU" sz="2800" dirty="0"/>
              <a:t>определяются предметным содержанием и т.д.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Принципы обучения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Принципы обучения </a:t>
            </a:r>
            <a:r>
              <a:rPr lang="ru-RU" sz="2800" dirty="0"/>
              <a:t>- это исходные дидактические положения, которые отражают протекание объективных законов и закономерностей процесса обучения и определяют его направленность на развитие личности.</a:t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2800" b="1" dirty="0"/>
              <a:t>В принципах обучения </a:t>
            </a:r>
            <a:r>
              <a:rPr lang="ru-RU" sz="2800" dirty="0"/>
              <a:t>раскрываются теоретические подходы к построению учебного процесса и управлению им. Они определяют позиции и установки, с которыми преподаватели подходят </a:t>
            </a:r>
            <a:r>
              <a:rPr lang="ru-RU" sz="2800" b="1" dirty="0"/>
              <a:t>к организации процесса обучения </a:t>
            </a:r>
            <a:r>
              <a:rPr lang="ru-RU" sz="2800" dirty="0"/>
              <a:t>и к поиску возможностей его оптимизации.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200" b="1" dirty="0"/>
              <a:t>Знание принципов обучения </a:t>
            </a:r>
            <a:r>
              <a:rPr lang="ru-RU" sz="3200" dirty="0"/>
              <a:t>дает возможность организовать учебный процесс в соответствии с его закономерностями, обоснованно определить цели и отобрать содержание учебного материала, выбрать адекватные целям формы и методы обучения. </a:t>
            </a:r>
            <a:br>
              <a:rPr lang="ru-RU" sz="3200" dirty="0"/>
            </a:br>
            <a:r>
              <a:rPr lang="ru-RU" sz="3200" dirty="0"/>
              <a:t>Вместе с тем они позволяют обучающим и обучаемым соблюдать </a:t>
            </a:r>
            <a:r>
              <a:rPr lang="ru-RU" sz="3200" b="1" dirty="0" err="1"/>
              <a:t>этапность</a:t>
            </a:r>
            <a:r>
              <a:rPr lang="ru-RU" sz="3200" b="1" dirty="0"/>
              <a:t> процесса обучения</a:t>
            </a:r>
            <a:r>
              <a:rPr lang="ru-RU" sz="3200" dirty="0"/>
              <a:t>, осуществлять взаимодействие и сотрудничество.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600" dirty="0"/>
              <a:t>Поскольку </a:t>
            </a:r>
            <a:r>
              <a:rPr lang="ru-RU" sz="3600" b="1" dirty="0"/>
              <a:t>принципы обучения </a:t>
            </a:r>
            <a:r>
              <a:rPr lang="ru-RU" sz="3600" dirty="0"/>
              <a:t>формулируются на основе </a:t>
            </a:r>
            <a:r>
              <a:rPr lang="ru-RU" sz="3600" b="1" dirty="0"/>
              <a:t>законов и закономерностей</a:t>
            </a:r>
            <a:r>
              <a:rPr lang="ru-RU" sz="3600" dirty="0"/>
              <a:t>, то в их числе есть такие, которые выступают общими для организации учебного процесса </a:t>
            </a:r>
            <a:r>
              <a:rPr lang="ru-RU" sz="3600" b="1" dirty="0"/>
              <a:t>во всех типах образовательных учреждений.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600" b="1" dirty="0"/>
              <a:t>Познавательная деятельность </a:t>
            </a:r>
            <a:r>
              <a:rPr lang="ru-RU" sz="3600" dirty="0"/>
              <a:t>- это единство чувственного восприятия, теоретического мышления и практической деятельности.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По мере развития </a:t>
            </a:r>
            <a:r>
              <a:rPr lang="ru-RU" sz="3600" b="1" dirty="0"/>
              <a:t>теории и практики обучения</a:t>
            </a:r>
            <a:r>
              <a:rPr lang="ru-RU" sz="3600" dirty="0"/>
              <a:t>, открытия новых </a:t>
            </a:r>
            <a:r>
              <a:rPr lang="ru-RU" sz="3600" b="1" dirty="0"/>
              <a:t>закономерностей процесса обучения </a:t>
            </a:r>
            <a:r>
              <a:rPr lang="ru-RU" sz="3600" dirty="0"/>
              <a:t>формулировались и новые </a:t>
            </a:r>
            <a:r>
              <a:rPr lang="ru-RU" sz="3600" b="1" dirty="0"/>
              <a:t>принципы обучения</a:t>
            </a:r>
            <a:r>
              <a:rPr lang="ru-RU" sz="3600" dirty="0"/>
              <a:t>, видоизменялись старые, </a:t>
            </a:r>
            <a:r>
              <a:rPr lang="ru-RU" sz="3600" b="1" dirty="0"/>
              <a:t>поэтому они являются исторически преходящими</a:t>
            </a:r>
            <a:r>
              <a:rPr lang="ru-RU" sz="3600" dirty="0"/>
              <a:t>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Autofit/>
          </a:bodyPr>
          <a:lstStyle/>
          <a:p>
            <a:r>
              <a:rPr lang="ru-RU" sz="2800" dirty="0"/>
              <a:t>Константин Дмитриевич Ушинский, впервые в отечественной педагогике, наиболее полно сформулировал </a:t>
            </a:r>
            <a:r>
              <a:rPr lang="ru-RU" sz="2800" b="1" dirty="0"/>
              <a:t>принципы обучения</a:t>
            </a:r>
            <a:r>
              <a:rPr lang="ru-RU" sz="2800" dirty="0"/>
              <a:t>: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20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/>
              <a:t>обучение</a:t>
            </a:r>
            <a:r>
              <a:rPr lang="ru-RU" dirty="0"/>
              <a:t> должно начинаться своевременно и быть постепенным (пусть учащиеся приобретают понемногу, но не теряют ничего из приобретенного и пользуются им для приобретения нового);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/>
              <a:t>обучение</a:t>
            </a:r>
            <a:r>
              <a:rPr lang="ru-RU" dirty="0"/>
              <a:t> должно вестись </a:t>
            </a:r>
            <a:r>
              <a:rPr lang="ru-RU" dirty="0" err="1"/>
              <a:t>природосообразно</a:t>
            </a:r>
            <a:r>
              <a:rPr lang="ru-RU" dirty="0"/>
              <a:t> в соответствии с психологическими особенностями учащихся;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/>
              <a:t>порядок и систематичность </a:t>
            </a:r>
            <a:r>
              <a:rPr lang="ru-RU" dirty="0"/>
              <a:t>- одно из главных условий успеха в обучении; учебное заведение должно давать достаточно глубокие и основательные знания;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/>
              <a:t>обучение</a:t>
            </a:r>
            <a:r>
              <a:rPr lang="ru-RU" dirty="0"/>
              <a:t> должно всячески развивать у учащихся самодеятельность, активность, инициативу;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/>
              <a:t>обучение </a:t>
            </a:r>
            <a:r>
              <a:rPr lang="ru-RU" dirty="0"/>
              <a:t>должно быть посильным для учащихся, не чрезмерно трудным и не слишком легким;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/>
              <a:t>преподавание</a:t>
            </a:r>
            <a:r>
              <a:rPr lang="ru-RU" dirty="0"/>
              <a:t> всякого предмета должно непременно идти таким путем, чтобы на долю воспитания оставалось ровно столько труда, сколько могут одолеть его молодые силы.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Количество и формулировки принципов обучения </a:t>
            </a:r>
            <a:r>
              <a:rPr lang="ru-RU" sz="3200" dirty="0"/>
              <a:t>изменялись и в последующие десятилетия (М.А.Данилов, Б.П.Есипов, </a:t>
            </a:r>
            <a:br>
              <a:rPr lang="ru-RU" sz="3200" dirty="0"/>
            </a:br>
            <a:r>
              <a:rPr lang="ru-RU" sz="3200" dirty="0"/>
              <a:t>М.Н. </a:t>
            </a:r>
            <a:r>
              <a:rPr lang="ru-RU" sz="3200" dirty="0" err="1"/>
              <a:t>Скаткин</a:t>
            </a:r>
            <a:r>
              <a:rPr lang="ru-RU" sz="3200" dirty="0"/>
              <a:t> и др.). </a:t>
            </a:r>
            <a:br>
              <a:rPr lang="ru-RU" sz="3200" dirty="0"/>
            </a:br>
            <a:r>
              <a:rPr lang="ru-RU" sz="3200" dirty="0"/>
              <a:t>Работа над ними продолжается и сегодня. Предпринимаются попытки вывести </a:t>
            </a:r>
            <a:r>
              <a:rPr lang="ru-RU" sz="3200" b="1" dirty="0"/>
              <a:t>единые принципы целостного педагогического процесса</a:t>
            </a:r>
            <a:r>
              <a:rPr lang="ru-RU" sz="3200" dirty="0"/>
              <a:t>, отражающие </a:t>
            </a:r>
            <a:r>
              <a:rPr lang="ru-RU" sz="3200" b="1" dirty="0"/>
              <a:t>закономерности обучения и воспитания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Все принципы обучения </a:t>
            </a:r>
            <a:r>
              <a:rPr lang="ru-RU" sz="2800" dirty="0"/>
              <a:t>связаны друг с другом и проникают один в другой, поэтому они могут быть представлены как система, состоящая из </a:t>
            </a:r>
            <a:r>
              <a:rPr lang="ru-RU" sz="2800" b="1" dirty="0"/>
              <a:t>содержательных и процессуальных (организационно-методических) принципов</a:t>
            </a:r>
            <a:r>
              <a:rPr lang="ru-RU" sz="2800" dirty="0"/>
              <a:t>. </a:t>
            </a:r>
            <a:br>
              <a:rPr lang="ru-RU" sz="2800" dirty="0"/>
            </a:br>
            <a:r>
              <a:rPr lang="ru-RU" sz="2800" b="1" dirty="0"/>
              <a:t>Такое их деление условно</a:t>
            </a:r>
            <a:r>
              <a:rPr lang="ru-RU" sz="2800" dirty="0"/>
              <a:t>: значение каждого принципа не ограничивается только рамками своей группы. </a:t>
            </a:r>
            <a:br>
              <a:rPr lang="ru-RU" sz="2800" dirty="0"/>
            </a:br>
            <a:r>
              <a:rPr lang="ru-RU" sz="2800" dirty="0"/>
              <a:t>Однако оно </a:t>
            </a:r>
            <a:r>
              <a:rPr lang="ru-RU" sz="2800" b="1" dirty="0"/>
              <a:t>методически правомерно</a:t>
            </a:r>
            <a:r>
              <a:rPr lang="ru-RU" sz="2800" dirty="0"/>
              <a:t>, так как помогает ответить на </a:t>
            </a:r>
            <a:r>
              <a:rPr lang="ru-RU" sz="2800" b="1" dirty="0"/>
              <a:t>два основных вопроса дидактики: чему и как учить?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/>
              <a:t>Из </a:t>
            </a:r>
            <a:r>
              <a:rPr lang="ru-RU" sz="3200" b="1" dirty="0"/>
              <a:t>дидактических принципов </a:t>
            </a:r>
            <a:r>
              <a:rPr lang="ru-RU" sz="3200" dirty="0"/>
              <a:t>вытекают </a:t>
            </a:r>
            <a:r>
              <a:rPr lang="ru-RU" sz="3200" b="1" dirty="0"/>
              <a:t>правила обучения</a:t>
            </a:r>
            <a:r>
              <a:rPr lang="ru-RU" sz="3200" dirty="0"/>
              <a:t>, которые подчиняются принципу, конкретизируют его, определяют характер отдельных методических приемов, используемых преподавателем, и ведут к реализации данного принципа. </a:t>
            </a:r>
            <a:br>
              <a:rPr lang="ru-RU" sz="3200" dirty="0"/>
            </a:br>
            <a:r>
              <a:rPr lang="ru-RU" sz="3200" b="1" dirty="0"/>
              <a:t>Принципы</a:t>
            </a:r>
            <a:r>
              <a:rPr lang="ru-RU" sz="3200" dirty="0"/>
              <a:t> отражают сущность процесса обучения, а </a:t>
            </a:r>
            <a:r>
              <a:rPr lang="ru-RU" sz="3200" b="1" dirty="0"/>
              <a:t>правила</a:t>
            </a:r>
            <a:r>
              <a:rPr lang="ru-RU" sz="3200" dirty="0"/>
              <a:t> - его отдельные стороны.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Содержательные принципы обучения </a:t>
            </a:r>
            <a:r>
              <a:rPr lang="ru-RU" sz="2800" dirty="0"/>
              <a:t>отражают закономерности, которые связаны с отбором содержания образования и его совершенствованием. </a:t>
            </a:r>
            <a:br>
              <a:rPr lang="ru-RU" sz="2800" dirty="0"/>
            </a:br>
            <a:r>
              <a:rPr lang="ru-RU" sz="2800" dirty="0"/>
              <a:t>К ним относятся принципы: </a:t>
            </a:r>
            <a:br>
              <a:rPr lang="ru-RU" sz="2800" dirty="0"/>
            </a:br>
            <a:r>
              <a:rPr lang="ru-RU" sz="2800" b="1" dirty="0"/>
              <a:t>гражданственности, </a:t>
            </a:r>
            <a:br>
              <a:rPr lang="ru-RU" sz="2800" b="1" dirty="0"/>
            </a:br>
            <a:r>
              <a:rPr lang="ru-RU" sz="2800" b="1" dirty="0"/>
              <a:t>научности, </a:t>
            </a:r>
            <a:br>
              <a:rPr lang="ru-RU" sz="2800" b="1" dirty="0"/>
            </a:br>
            <a:r>
              <a:rPr lang="ru-RU" sz="2800" b="1" dirty="0"/>
              <a:t>воспитывающего характера, </a:t>
            </a:r>
            <a:br>
              <a:rPr lang="ru-RU" sz="2800" b="1" dirty="0"/>
            </a:br>
            <a:r>
              <a:rPr lang="ru-RU" sz="2800" b="1" dirty="0"/>
              <a:t>фундаментальности и прикладной направленности </a:t>
            </a:r>
            <a:r>
              <a:rPr lang="ru-RU" sz="2800" dirty="0"/>
              <a:t>(связи обучения с жизнью, теории с практикой).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>Принцип гражданственности отражает социальные аспекты обучения</a:t>
            </a:r>
            <a:r>
              <a:rPr lang="ru-RU" sz="2700" dirty="0"/>
              <a:t>.</a:t>
            </a:r>
            <a:br>
              <a:rPr lang="ru-RU" sz="2700" dirty="0"/>
            </a:br>
            <a:r>
              <a:rPr lang="ru-RU" sz="2700" dirty="0"/>
              <a:t>Данный принцип выражается в ориентации </a:t>
            </a:r>
            <a:r>
              <a:rPr lang="ru-RU" sz="2700" b="1" dirty="0"/>
              <a:t>содержания образования </a:t>
            </a:r>
            <a:r>
              <a:rPr lang="ru-RU" sz="2700" dirty="0"/>
              <a:t>на развитие </a:t>
            </a:r>
            <a:r>
              <a:rPr lang="ru-RU" sz="2700" dirty="0" err="1"/>
              <a:t>субъектности</a:t>
            </a:r>
            <a:r>
              <a:rPr lang="ru-RU" sz="2700" dirty="0"/>
              <a:t> личности, ее духовности и социальной зрелости.</a:t>
            </a:r>
            <a:br>
              <a:rPr lang="ru-RU" sz="2700" dirty="0"/>
            </a:br>
            <a:r>
              <a:rPr lang="ru-RU" sz="2700" b="1" dirty="0"/>
              <a:t>Принцип гражданственности </a:t>
            </a:r>
            <a:r>
              <a:rPr lang="ru-RU" sz="2700" dirty="0"/>
              <a:t>в обучении предполагает </a:t>
            </a:r>
            <a:r>
              <a:rPr lang="ru-RU" sz="2700" b="1" dirty="0"/>
              <a:t>гуманистическую направленность содержания образования</a:t>
            </a:r>
            <a:r>
              <a:rPr lang="ru-RU" sz="2700" dirty="0"/>
              <a:t>, которое позволяет удовлетворять социальные и личностные потребности. </a:t>
            </a:r>
            <a:br>
              <a:rPr lang="ru-RU" sz="2700" dirty="0"/>
            </a:br>
            <a:r>
              <a:rPr lang="ru-RU" sz="2700" b="1" dirty="0"/>
              <a:t>Он связан с формированием</a:t>
            </a:r>
            <a:r>
              <a:rPr lang="ru-RU" sz="2700" dirty="0"/>
              <a:t> гражданского самосознания, системы представлений о социальном и политическом укладе России, о психологических особенностях российского этноса, его ментальных структурах, приоритетах национальной политики и культуры.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Согласно </a:t>
            </a:r>
            <a:r>
              <a:rPr lang="ru-RU" sz="3600" b="1" dirty="0"/>
              <a:t>принципу гражданственности </a:t>
            </a:r>
            <a:r>
              <a:rPr lang="ru-RU" sz="3600" dirty="0"/>
              <a:t>в обучении </a:t>
            </a:r>
            <a:r>
              <a:rPr lang="ru-RU" sz="3600" b="1" dirty="0"/>
              <a:t>содержание образования </a:t>
            </a:r>
            <a:r>
              <a:rPr lang="ru-RU" sz="3600" dirty="0"/>
              <a:t>должно быть отобрано через призму его социальной и личностной значимости, иметь интерпретационный материал, отражающий текущие события, региональную и местную специфику.</a:t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Принцип научности обучения </a:t>
            </a:r>
            <a:r>
              <a:rPr lang="ru-RU" sz="2800" dirty="0"/>
              <a:t>предполагает соответствие содержания образования уровню развития современной науки и техники, опыту, накопленному мировой цивилизацией. </a:t>
            </a:r>
            <a:br>
              <a:rPr lang="ru-RU" sz="2800" dirty="0"/>
            </a:br>
            <a:r>
              <a:rPr lang="ru-RU" sz="2800" b="1" dirty="0"/>
              <a:t>Принцип научности </a:t>
            </a:r>
            <a:r>
              <a:rPr lang="ru-RU" sz="2800" dirty="0"/>
              <a:t>требует, чтобы </a:t>
            </a:r>
            <a:r>
              <a:rPr lang="ru-RU" sz="2800" b="1" dirty="0"/>
              <a:t>содержание образования</a:t>
            </a:r>
            <a:r>
              <a:rPr lang="ru-RU" sz="2800" dirty="0"/>
              <a:t>, реализуемое как в учебное, так и во </a:t>
            </a:r>
            <a:r>
              <a:rPr lang="ru-RU" sz="2800" dirty="0" err="1"/>
              <a:t>внеучебное</a:t>
            </a:r>
            <a:r>
              <a:rPr lang="ru-RU" sz="2800" dirty="0"/>
              <a:t> время, было направлено на ознакомление обучаемых с объективными научными фактами, явлениями, законами, основными теориями и концепциями той или иной отрасли, приближаясь к раскрытию ее современных достижений и перспектив развития.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Имея прямое отношение </a:t>
            </a:r>
            <a:r>
              <a:rPr lang="ru-RU" sz="3200" b="1" dirty="0"/>
              <a:t>к</a:t>
            </a:r>
            <a:r>
              <a:rPr lang="ru-RU" sz="3200" dirty="0"/>
              <a:t> </a:t>
            </a:r>
            <a:r>
              <a:rPr lang="ru-RU" sz="3200" b="1" dirty="0"/>
              <a:t>содержанию образования</a:t>
            </a:r>
            <a:r>
              <a:rPr lang="ru-RU" sz="3200" dirty="0"/>
              <a:t>, </a:t>
            </a:r>
            <a:r>
              <a:rPr lang="ru-RU" sz="3200" b="1" dirty="0"/>
              <a:t>принцип научности определяет </a:t>
            </a:r>
            <a:r>
              <a:rPr lang="ru-RU" sz="3200" dirty="0"/>
              <a:t>требования к разработке учебных планов, учебных программ и учебников. </a:t>
            </a:r>
            <a:br>
              <a:rPr lang="ru-RU" sz="3200" dirty="0"/>
            </a:br>
            <a:r>
              <a:rPr lang="ru-RU" sz="3200" b="1" dirty="0"/>
              <a:t>Последовательное осуществление принципа научности означает </a:t>
            </a:r>
            <a:r>
              <a:rPr lang="ru-RU" sz="3200" dirty="0"/>
              <a:t>ориентацию процесса обучения на формирование у учащихся концептуального видения мира и создание его адекватного и реалистического образа.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136815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Познавательная деятельность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осуществляется во всех видах деятельности и социальных взаимоотношений учащихся</a:t>
            </a:r>
            <a:r>
              <a:rPr lang="ru-RU" sz="2800" dirty="0"/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производительный и общественно полезный труд;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ценностно-ориентационная и художественно-эстетическая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общение;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предметно-практические действия в учебном процессе (экспериментирование, конструирование, решение исследовательских задач и т.п.).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b="1" dirty="0"/>
              <a:t>Принцип научности имеет отношение и к методам обучения.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В соответствии с ним </a:t>
            </a:r>
            <a:r>
              <a:rPr lang="ru-RU" sz="3200" b="1" dirty="0"/>
              <a:t>педагогическое взаимодействие</a:t>
            </a:r>
            <a:r>
              <a:rPr lang="ru-RU" sz="3200" dirty="0"/>
              <a:t> должно быть направлено на развитие у учащихся познавательной активности, креативного и дивергентного мышления, творчества, ознакомление их со способами научной организации учебного труда.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Этому способствуют использование проблемных ситуаций</a:t>
            </a:r>
            <a:r>
              <a:rPr lang="ru-RU" sz="3200" dirty="0"/>
              <a:t>, в том числе ситуаций личностного выбора, специальное обучение умению наблюдать явления, фиксировать и анализировать результаты наблюдений, вести научную дискуссию, доказывать свою точку зрения, работать с учебной и научной литературой.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200" b="1" dirty="0"/>
              <a:t>Принцип воспитывающего обучения </a:t>
            </a:r>
            <a:r>
              <a:rPr lang="ru-RU" sz="3200" dirty="0"/>
              <a:t>базируется на закономерности единства обучения и воспитания в целостном педагогическом процессе. </a:t>
            </a:r>
            <a:br>
              <a:rPr lang="ru-RU" sz="3200" dirty="0"/>
            </a:br>
            <a:r>
              <a:rPr lang="ru-RU" sz="3200" dirty="0"/>
              <a:t>Этот принцип предполагает </a:t>
            </a:r>
            <a:r>
              <a:rPr lang="ru-RU" sz="3200" b="1" dirty="0"/>
              <a:t>формирование в процессе обучения базовой культуры личности: </a:t>
            </a:r>
            <a:r>
              <a:rPr lang="ru-RU" sz="3200" dirty="0"/>
              <a:t>нравственной, правовой, эстетической, физической, культуры труда и жизнедеятельности, общения.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Воспитывающий эффект в обучении </a:t>
            </a:r>
            <a:r>
              <a:rPr lang="ru-RU" sz="2800" dirty="0"/>
              <a:t>зависит от содержания образования, его разносторонности, гуманитарной направленности и научности. </a:t>
            </a:r>
            <a:r>
              <a:rPr lang="ru-RU" sz="2800" b="1" dirty="0"/>
              <a:t>Усвоение учебного материала развивает</a:t>
            </a:r>
            <a:r>
              <a:rPr lang="ru-RU" sz="2800" dirty="0"/>
              <a:t> не только познавательную сферу обучаемых, но и </a:t>
            </a:r>
            <a:r>
              <a:rPr lang="ru-RU" sz="2800" b="1" dirty="0"/>
              <a:t>формирует</a:t>
            </a:r>
            <a:r>
              <a:rPr lang="ru-RU" sz="2800" dirty="0"/>
              <a:t> у них навыки учебного труда, такие личностные свойства, как организованность, самостоятельность, усидчивость, трудолюбие, деловитость, требовательность к себе и другим, дисциплинированность.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3600" dirty="0"/>
              <a:t>Существенное воспитывающее влияние оказывает личность педагога, если она является </a:t>
            </a:r>
            <a:r>
              <a:rPr lang="ru-RU" sz="3600" b="1" dirty="0" err="1"/>
              <a:t>референтной</a:t>
            </a:r>
            <a:r>
              <a:rPr lang="ru-RU" sz="3600" dirty="0"/>
              <a:t> для учащихся. </a:t>
            </a:r>
            <a:r>
              <a:rPr lang="ru-RU" sz="3600" b="1" dirty="0"/>
              <a:t>Последнее обусловлено отношением к учащимся и к педагогической деятельности, его эрудицией и уровнем профессионализма.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Принцип воспитывающего обучения </a:t>
            </a:r>
            <a:r>
              <a:rPr lang="ru-RU" sz="3200" dirty="0"/>
              <a:t>предполагает уважительное отношение к личности обучаемого и одновременно разумную требовательность к нему, так как это является одним из условий реализации </a:t>
            </a:r>
            <a:r>
              <a:rPr lang="ru-RU" sz="3200" b="1" dirty="0"/>
              <a:t>гуманистического подхода в образовании. </a:t>
            </a:r>
            <a:r>
              <a:rPr lang="ru-RU" sz="3200" b="1" i="1" dirty="0"/>
              <a:t>Требовательность, не основанная на уважении, вызывает недовольство и агрессивность в отношениях между учащимися и преподавателем!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dirty="0"/>
              <a:t>Доброжелательность без требовательности приводит к нарушению дисциплины, неорганизованности, непослушанию обучаемых. </a:t>
            </a:r>
            <a:br>
              <a:rPr lang="ru-RU" sz="3600" b="1" dirty="0"/>
            </a:br>
            <a:r>
              <a:rPr lang="ru-RU" sz="3600" b="1" dirty="0"/>
              <a:t>Требовательность</a:t>
            </a:r>
            <a:r>
              <a:rPr lang="ru-RU" sz="3600" dirty="0"/>
              <a:t>, какой бы оправданной и справедливой она ни была, не принесет пользы, если она нереалистична, невыполнима, если она не рассчитана на достигнутый и заданный уровень развития личности учащегося.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Реализация принципа воспитывающего обучения </a:t>
            </a:r>
            <a:r>
              <a:rPr lang="ru-RU" sz="3200" dirty="0"/>
              <a:t>предполагает опору на сильные стороны обучаемых.</a:t>
            </a:r>
            <a:br>
              <a:rPr lang="ru-RU" sz="3200" dirty="0"/>
            </a:br>
            <a:r>
              <a:rPr lang="ru-RU" sz="3200" dirty="0"/>
              <a:t> Это обусловлено тем, что обучаемые не одинаковы по уровню воспитанности. </a:t>
            </a:r>
            <a:br>
              <a:rPr lang="ru-RU" sz="3200" dirty="0"/>
            </a:br>
            <a:r>
              <a:rPr lang="ru-RU" sz="3200" dirty="0"/>
              <a:t>В этой связи многократное подчеркивание их </a:t>
            </a:r>
            <a:r>
              <a:rPr lang="ru-RU" sz="3200" b="1" dirty="0"/>
              <a:t>недостатков </a:t>
            </a:r>
            <a:r>
              <a:rPr lang="ru-RU" sz="3200" dirty="0"/>
              <a:t>может снизить их самооценку и уровень притязаний вместо </a:t>
            </a:r>
            <a:r>
              <a:rPr lang="ru-RU" sz="3200" b="1" dirty="0"/>
              <a:t>позитивных </a:t>
            </a:r>
            <a:r>
              <a:rPr lang="ru-RU" sz="3200" dirty="0"/>
              <a:t>сдвигов в личностном и интеллектуальном развитии.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Воспитывающий потенциал обучения возрастает</a:t>
            </a:r>
            <a:r>
              <a:rPr lang="ru-RU" sz="2800" dirty="0"/>
              <a:t>, когда наблюдается согласованность в стратегиях и тактиках	учителей-предметников,	воспитателей, администрации образовательного учреждения и родителей. </a:t>
            </a:r>
            <a:br>
              <a:rPr lang="ru-RU" sz="2800" dirty="0"/>
            </a:br>
            <a:r>
              <a:rPr lang="ru-RU" sz="2800" dirty="0"/>
              <a:t>Если </a:t>
            </a:r>
            <a:r>
              <a:rPr lang="ru-RU" sz="2800" b="1" dirty="0"/>
              <a:t>воспитательные воздействия </a:t>
            </a:r>
            <a:r>
              <a:rPr lang="ru-RU" sz="2800" dirty="0"/>
              <a:t>в процессе обучения будут </a:t>
            </a:r>
            <a:r>
              <a:rPr lang="ru-RU" sz="2800" b="1" dirty="0"/>
              <a:t>несбалансированными, </a:t>
            </a:r>
            <a:r>
              <a:rPr lang="ru-RU" sz="2800" b="1" dirty="0" err="1"/>
              <a:t>негармонизированными</a:t>
            </a:r>
            <a:r>
              <a:rPr lang="ru-RU" sz="2800" dirty="0"/>
              <a:t>, а разнонаправленными, а иногда и противоположными, то учащийся приучается рассматривать </a:t>
            </a:r>
            <a:r>
              <a:rPr lang="ru-RU" sz="2800" b="1" dirty="0"/>
              <a:t>нормы и правила поведения как нечто необязательное</a:t>
            </a:r>
            <a:r>
              <a:rPr lang="ru-RU" sz="2800" dirty="0"/>
              <a:t>, устанавливаемое каждым человеком произвольно.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Принцип фундаментальности и прикладной направленности обучения </a:t>
            </a:r>
            <a:r>
              <a:rPr lang="ru-RU" sz="3200" dirty="0"/>
              <a:t>требует основательной теоретической и практической подготовки учащихся уже в общеобразовательной школе. </a:t>
            </a:r>
            <a:br>
              <a:rPr lang="ru-RU" sz="3200" dirty="0"/>
            </a:br>
            <a:r>
              <a:rPr lang="ru-RU" sz="3200" b="1" dirty="0"/>
              <a:t>В традиционной дидактике он формулировался как связь обучения с жизнью, теории с практикой.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200" b="1" dirty="0"/>
              <a:t>Обучение</a:t>
            </a:r>
            <a:r>
              <a:rPr lang="ru-RU" sz="3200" dirty="0"/>
              <a:t> всегда происходит в общении и основывается на </a:t>
            </a:r>
            <a:r>
              <a:rPr lang="ru-RU" sz="3200" b="1" dirty="0" err="1"/>
              <a:t>вербально-деятельностном</a:t>
            </a:r>
            <a:r>
              <a:rPr lang="ru-RU" sz="3200" b="1" dirty="0"/>
              <a:t> подходе</a:t>
            </a:r>
            <a:r>
              <a:rPr lang="ru-RU" sz="3200" dirty="0"/>
              <a:t>. </a:t>
            </a:r>
            <a:br>
              <a:rPr lang="ru-RU" sz="3200" dirty="0"/>
            </a:br>
            <a:r>
              <a:rPr lang="ru-RU" sz="3200" b="1" dirty="0"/>
              <a:t>Слово</a:t>
            </a:r>
            <a:r>
              <a:rPr lang="ru-RU" sz="3200" dirty="0"/>
              <a:t> одновременно является средством выражения и познания сущности изучаемого явления, орудием коммуникации и организации практической познавательной деятельности учащихся.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Фундаментальность в обучении предполагает научность, полноту и глубину знаний.</a:t>
            </a: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dirty="0"/>
              <a:t>Она обусловлена характером современной научно-технической революции, требующей от человека высокоинтеллектуальной мобильности, исследовательского склада мышления, желания и умения постоянно пополнять свои знания по мере происходящих в жизни и деятельности изменений. </a:t>
            </a:r>
            <a:br>
              <a:rPr lang="ru-RU" sz="2800" dirty="0"/>
            </a:br>
            <a:r>
              <a:rPr lang="ru-RU" sz="2800" b="1" dirty="0"/>
              <a:t>Фундаментальные знания обладают способностью медленнее устаревать, чем знания конкретные.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Они апеллируют не столько к памяти, сколько к мышлению человека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2800" b="1" dirty="0"/>
              <a:t>Фундаментальность обучения </a:t>
            </a:r>
            <a:r>
              <a:rPr lang="ru-RU" sz="2800" dirty="0"/>
              <a:t>требует систематичности содержания по основным отраслям знаний, оптимального соотношения их теоретичности и практичности, а </a:t>
            </a:r>
            <a:r>
              <a:rPr lang="ru-RU" sz="2800" b="1" dirty="0"/>
              <a:t>практическая направленность</a:t>
            </a:r>
            <a:r>
              <a:rPr lang="ru-RU" sz="2800" dirty="0"/>
              <a:t> - моделирования и экстраполяции этих знаний на реальные ситуации в жизни и деятельности человека.</a:t>
            </a:r>
            <a:br>
              <a:rPr lang="ru-RU" sz="2800" dirty="0"/>
            </a:br>
            <a:r>
              <a:rPr lang="ru-RU" sz="2800" b="1" dirty="0"/>
              <a:t>Содержание образо</a:t>
            </a:r>
            <a:r>
              <a:rPr lang="ru-RU" sz="2800" dirty="0"/>
              <a:t>вания, согласно данному принципу, должно отражать преобразования в экономике, политике, культуре, т.е. </a:t>
            </a:r>
            <a:r>
              <a:rPr lang="ru-RU" sz="2800" b="1" dirty="0"/>
              <a:t>в том реальном социальном контексте, в котором протекает жизнедеятельность обучаемых.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Изучение самых современных и фундаментальных теорий является недостаточным для нормального протекания процесса обучения!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Не менее важны практические знания</a:t>
            </a:r>
            <a:r>
              <a:rPr lang="ru-RU" sz="3200" dirty="0"/>
              <a:t>, понимание условий и способов их применения, так как они расширяют диапазон возможностей и обогащают личный опыт, делают теоретические знания более основательными и востребованными в повседневной жизни, а не только в учебных ситуациях.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27336"/>
            <a:ext cx="8229600" cy="47659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Они регламентированы действием закономерностей социального, психологического и педагогического характера, знание которых позволяет сформулировать </a:t>
            </a:r>
            <a:r>
              <a:rPr lang="ru-RU" sz="2800" b="1" dirty="0"/>
              <a:t>организационно-методические принципы обучения: </a:t>
            </a:r>
            <a:br>
              <a:rPr lang="ru-RU" sz="2800" b="1" dirty="0"/>
            </a:br>
            <a:r>
              <a:rPr lang="ru-RU" sz="2800" b="1" dirty="0"/>
              <a:t>- </a:t>
            </a:r>
            <a:r>
              <a:rPr lang="ru-RU" sz="2800" dirty="0"/>
              <a:t>преемственности, последовательности и систематичности; </a:t>
            </a:r>
            <a:br>
              <a:rPr lang="ru-RU" sz="2800" dirty="0"/>
            </a:br>
            <a:r>
              <a:rPr lang="ru-RU" sz="2800" dirty="0"/>
              <a:t>- единства группового и индивидуального обучения; </a:t>
            </a:r>
            <a:br>
              <a:rPr lang="ru-RU" sz="2800" dirty="0"/>
            </a:br>
            <a:r>
              <a:rPr lang="ru-RU" sz="2800" dirty="0"/>
              <a:t>- соответствия обучения возрастным и индивидуальным особенностям обучаемых; </a:t>
            </a:r>
            <a:br>
              <a:rPr lang="ru-RU" sz="2800" dirty="0"/>
            </a:br>
            <a:r>
              <a:rPr lang="ru-RU" sz="2800" dirty="0"/>
              <a:t>- сознательности и творческой активности; </a:t>
            </a:r>
            <a:br>
              <a:rPr lang="ru-RU" sz="2800" dirty="0"/>
            </a:br>
            <a:r>
              <a:rPr lang="ru-RU" sz="2800" dirty="0"/>
              <a:t>- доступности при достаточном уровне трудности; </a:t>
            </a:r>
            <a:br>
              <a:rPr lang="ru-RU" sz="2800" dirty="0"/>
            </a:br>
            <a:r>
              <a:rPr lang="ru-RU" sz="2800" dirty="0"/>
              <a:t>- наглядности; продуктивности и надежности.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8586" y="116632"/>
            <a:ext cx="7687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Организация и методика обучения, как и формирование содержания образования, не могут избираться произвольно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b="1" dirty="0"/>
              <a:t>Принцип преемственности, последовательности и систематичности обучения </a:t>
            </a:r>
            <a:r>
              <a:rPr lang="ru-RU" dirty="0"/>
              <a:t>обусловлен объективно существующими этапами познания, взаимосвязью чувственного и логического, рационального и иррационального, сознательного и бессознательного. </a:t>
            </a:r>
          </a:p>
          <a:p>
            <a:pPr marL="514350" indent="-514350">
              <a:buNone/>
            </a:pPr>
            <a:r>
              <a:rPr lang="ru-RU" dirty="0"/>
              <a:t>        </a:t>
            </a:r>
            <a:r>
              <a:rPr lang="ru-RU" b="1" dirty="0"/>
              <a:t>В образовательной практике принцип преемственности, последовательности и систематичности реализуется </a:t>
            </a:r>
            <a:r>
              <a:rPr lang="ru-RU" dirty="0"/>
              <a:t>в процессе тематического планирования, когда педагог намечает последовательность изучения отдельных разделов, тем, вопросов, отбирает содержание, намечает систему занятий и других форм организации процесса обучения, планирует усвоение, повторение, закрепление и формы контроля. </a:t>
            </a:r>
          </a:p>
          <a:p>
            <a:pPr marL="514350" indent="-514350">
              <a:buNone/>
            </a:pPr>
            <a:r>
              <a:rPr lang="ru-RU" dirty="0"/>
              <a:t>        </a:t>
            </a:r>
            <a:r>
              <a:rPr lang="ru-RU" b="1" dirty="0"/>
              <a:t>При поурочном планировании </a:t>
            </a:r>
            <a:r>
              <a:rPr lang="ru-RU" dirty="0"/>
              <a:t>преподаватель располагает содержание темы таким образом, чтобы исходные понятия изучались ранее, а тренировочные упражнения следовали бы за изучением теории.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dirty="0"/>
          </a:p>
          <a:p>
            <a:pPr marL="514350" indent="-514350">
              <a:buFont typeface="Wingdings" pitchFamily="2" charset="2"/>
              <a:buChar char="Ø"/>
            </a:pPr>
            <a:endParaRPr lang="ru-RU" dirty="0"/>
          </a:p>
          <a:p>
            <a:pPr marL="514350" indent="-514350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Принцип единства группового и индивидуального </a:t>
            </a:r>
            <a:r>
              <a:rPr lang="ru-RU" dirty="0"/>
              <a:t>обучения предполагает их оптимальное сочетание. Этот принцип обусловлен тем, что индивид становится личностью благодаря, с одной стороны, его общению и взаимодействию с другими людьми, а с другой - своему стремлению к обособлению. Отражая специфически человеческую потребность в "другом", общение представляет собой особый вид деятельности, в процессе которой возникают представление и понятие о другом человеке. </a:t>
            </a:r>
          </a:p>
          <a:p>
            <a:pPr>
              <a:buNone/>
            </a:pPr>
            <a:r>
              <a:rPr lang="ru-RU" b="1" dirty="0"/>
              <a:t>      Общение</a:t>
            </a:r>
            <a:r>
              <a:rPr lang="ru-RU" dirty="0"/>
              <a:t>, взаимодействие и обособление обеспечивают социализацию и развитие личности. Наилучшие условия для этого создает </a:t>
            </a:r>
            <a:r>
              <a:rPr lang="ru-RU" b="1" dirty="0"/>
              <a:t>учебный коллектив </a:t>
            </a:r>
            <a:r>
              <a:rPr lang="ru-RU" dirty="0"/>
              <a:t>как специфическая форма социальной организации, основанная на общности интересов и отношениях доверия, сотрудничества, взаимной помощи. </a:t>
            </a:r>
          </a:p>
          <a:p>
            <a:pPr>
              <a:buNone/>
            </a:pPr>
            <a:r>
              <a:rPr lang="ru-RU" dirty="0"/>
              <a:t>      </a:t>
            </a:r>
            <a:r>
              <a:rPr lang="ru-RU" b="1" dirty="0"/>
              <a:t>Традиционное обучение в своей основе является групповым</a:t>
            </a:r>
            <a:r>
              <a:rPr lang="ru-RU" dirty="0"/>
              <a:t>, так как оно организуется для учебных групп до 30 - 40 человек, а проведение лекций - для целых "потоков" курса, факультета (до 100 - 300 человек). </a:t>
            </a:r>
            <a:r>
              <a:rPr lang="ru-RU" b="1" dirty="0"/>
              <a:t>Последнее обусловлено экономией средств, затрачиваемых на образование, но дидактически это не оправдано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Принцип соответствия обучения возрастным и индивидуальным особенностям</a:t>
            </a:r>
            <a:r>
              <a:rPr lang="ru-RU" dirty="0"/>
              <a:t> обучаемых предполагает реализацию возрастного и индивидуального подходов.</a:t>
            </a:r>
          </a:p>
          <a:p>
            <a:pPr>
              <a:buNone/>
            </a:pPr>
            <a:r>
              <a:rPr lang="ru-RU" dirty="0"/>
              <a:t>     </a:t>
            </a:r>
            <a:r>
              <a:rPr lang="ru-RU" b="1" dirty="0"/>
              <a:t>Возрастной подход </a:t>
            </a:r>
            <a:r>
              <a:rPr lang="ru-RU" dirty="0"/>
              <a:t>предусматривает знание уровней актуального психического и личностного развития, воспитанности и социальной зрелости обучаемых. Эффективность учебной деятельности снижается, если предъявляемые требования и организационные структуры обучения отстают от возрастных возможностей учащихся или не соответствуют им.</a:t>
            </a:r>
          </a:p>
          <a:p>
            <a:pPr>
              <a:buNone/>
            </a:pPr>
            <a:r>
              <a:rPr lang="ru-RU" dirty="0"/>
              <a:t>      </a:t>
            </a:r>
            <a:r>
              <a:rPr lang="ru-RU" b="1" dirty="0"/>
              <a:t>Индивидуальный подход </a:t>
            </a:r>
            <a:r>
              <a:rPr lang="ru-RU" dirty="0"/>
              <a:t>требует изучения сложного внутреннего мира обучаемых, анализа системы сложившихся отношений и тех многообразных условий, в которых происходит формирование личности.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Принцип сознательности и творческой активности </a:t>
            </a:r>
            <a:r>
              <a:rPr lang="ru-RU" dirty="0"/>
              <a:t>обучаемых утверждает их </a:t>
            </a:r>
            <a:r>
              <a:rPr lang="ru-RU" dirty="0" err="1"/>
              <a:t>субъектность</a:t>
            </a:r>
            <a:r>
              <a:rPr lang="ru-RU" dirty="0"/>
              <a:t> в учебном процессе. Это обосновывается тем, что активность личности по своей природе социальна и </a:t>
            </a:r>
            <a:r>
              <a:rPr lang="ru-RU" dirty="0" err="1"/>
              <a:t>субъектна</a:t>
            </a:r>
            <a:r>
              <a:rPr lang="ru-RU" dirty="0"/>
              <a:t>. Она является интегрированным показателем ее направленности и деятельной сущности. Реализация данного принципа способствует применение различных форм самоуправления в учебном процессе. </a:t>
            </a:r>
            <a:r>
              <a:rPr lang="ru-RU" b="1" dirty="0"/>
              <a:t>Обучаемые</a:t>
            </a:r>
            <a:r>
              <a:rPr lang="ru-RU" dirty="0"/>
              <a:t> должны научиться принимать самостоятельные решения, делать целесообразные выборы и прогнозировать свое продвижение в обучении. </a:t>
            </a:r>
            <a:r>
              <a:rPr lang="ru-RU" b="1" dirty="0"/>
              <a:t>Отказ от чрезмерной регламентации поведения и деятельности </a:t>
            </a:r>
            <a:r>
              <a:rPr lang="ru-RU" dirty="0"/>
              <a:t>учащихся, от ненужной опеки, излишнего администрирования является </a:t>
            </a:r>
            <a:r>
              <a:rPr lang="ru-RU" b="1" dirty="0"/>
              <a:t>необходимым условием реализации идеи самоуправления в обучении.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Принцип доступности обучения </a:t>
            </a:r>
            <a:r>
              <a:rPr lang="ru-RU" dirty="0"/>
              <a:t>при достаточном уровне его трудности требует учета в его организации реальных возможностей обучаемых, отказа от интеллектуальных и эмоциональных перегрузок, отрицательно сказывающихся на их физическом и психическом здоровье. </a:t>
            </a:r>
            <a:r>
              <a:rPr lang="ru-RU" b="1" dirty="0"/>
              <a:t>Реализация</a:t>
            </a:r>
            <a:r>
              <a:rPr lang="ru-RU" dirty="0"/>
              <a:t> этого принципа связана и с учетом уровня развития познавательной сферы обучаемых. </a:t>
            </a:r>
            <a:r>
              <a:rPr lang="ru-RU" b="1" dirty="0"/>
              <a:t>Однако обучение не должно быть излишне легким. </a:t>
            </a:r>
            <a:r>
              <a:rPr lang="ru-RU" dirty="0"/>
              <a:t>В нем должна быть соблюдена мера психической напряженности и неопределенности, необходимая для поддержания у учащихся интеллектуального и энергетического тонуса, активности и интенсификации поисковых действий, связанных с преодолением учебных трудностей.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4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Принцип наглядности</a:t>
            </a:r>
            <a:r>
              <a:rPr lang="ru-RU" dirty="0"/>
              <a:t>. Наглядность в обучении основана на такой закономерности процесса познания, как его движение от чувственного к логическому, от конкретного к абстрактному. На ранних этапах развития ребенок больше мыслит образами, чем понятиями. Научные понятия и закономерности легче усваиваются учащимися, если они подкрепляются конкретными фактами в процессе сравнения, проведения аналогий и т.п. </a:t>
            </a:r>
            <a:r>
              <a:rPr lang="ru-RU" b="1" dirty="0"/>
              <a:t>Реализация принципа наглядности </a:t>
            </a:r>
            <a:r>
              <a:rPr lang="ru-RU" dirty="0"/>
              <a:t>во многом зависит от качества дидактических материалов и технических средств, владения преподавателем навыками их использования, от созданных в образовательных учреждениях условий для изготовления пособий, схем, слайдов, фотографий, демонстрации кино- и видеофильмов, использования телевидения и других средств наглядности.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904656"/>
          </a:xfrm>
        </p:spPr>
        <p:txBody>
          <a:bodyPr>
            <a:norm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Обучение,</a:t>
            </a:r>
            <a:r>
              <a:rPr lang="ru-RU" sz="3200" dirty="0"/>
              <a:t> как и всякий другой процесс, связано с </a:t>
            </a:r>
            <a:r>
              <a:rPr lang="ru-RU" sz="3200" b="1" dirty="0"/>
              <a:t>движением.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Оно, как и целостный педагогический процесс, имеет заданную структуру, а следовательно, и движение в процессе обучения идет от решения одной учебной задачи к другой, продвигая учащегося по пути познания: от незнания к знанию, от неполного знания к более полному и точному.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28945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/>
              <a:t>Принцип продуктивности и надежности </a:t>
            </a:r>
            <a:r>
              <a:rPr lang="ru-RU" dirty="0"/>
              <a:t>обучения исходит из достаточно очевидного положения о том, что если обучение не приводит к достижению целей образования, то в нем нет педагогической необходимости. Вот почему обучение должно быть прежде всего продуктивным, иметь образовательный, развивающий и воспитательный эффект. В свою очередь, это обязывает каждого преподавателя заботиться </a:t>
            </a:r>
            <a:r>
              <a:rPr lang="ru-RU" b="1" dirty="0"/>
              <a:t>о надежности обучения</a:t>
            </a:r>
            <a:r>
              <a:rPr lang="ru-RU" dirty="0"/>
              <a:t>, т.е. о прочности, основательности и гарантированности достижений обучаемых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Продуктивность и надежность обучения </a:t>
            </a:r>
            <a:r>
              <a:rPr lang="ru-RU" sz="2800" dirty="0"/>
              <a:t>выражаются также в соблюдении всех рассмотренных выше принципов и требований. </a:t>
            </a:r>
            <a:r>
              <a:rPr lang="ru-RU" sz="2800" b="1" dirty="0"/>
              <a:t>Нарушением этого принципа </a:t>
            </a:r>
            <a:r>
              <a:rPr lang="ru-RU" sz="2800" dirty="0"/>
              <a:t>является проведение методических инноваций, не имеющих психолого-педагогического обоснования. </a:t>
            </a:r>
            <a:br>
              <a:rPr lang="ru-RU" sz="2800" dirty="0"/>
            </a:br>
            <a:r>
              <a:rPr lang="ru-RU" sz="2800" b="1" dirty="0"/>
              <a:t>Инновационная деятельность педагога </a:t>
            </a:r>
            <a:r>
              <a:rPr lang="ru-RU" sz="2800" dirty="0"/>
              <a:t>должна базироваться на научных положениях, осуществляться первоначально </a:t>
            </a:r>
            <a:r>
              <a:rPr lang="ru-RU" sz="2800" b="1" dirty="0"/>
              <a:t>локально</a:t>
            </a:r>
            <a:r>
              <a:rPr lang="ru-RU" sz="2800" dirty="0"/>
              <a:t> и лишь при получении </a:t>
            </a:r>
            <a:r>
              <a:rPr lang="ru-RU" sz="2800" b="1" dirty="0"/>
              <a:t>позитивного результата </a:t>
            </a:r>
            <a:r>
              <a:rPr lang="ru-RU" sz="2800" dirty="0"/>
              <a:t>внедряться в </a:t>
            </a:r>
            <a:r>
              <a:rPr lang="ru-RU" sz="2800" b="1" dirty="0"/>
              <a:t>массовую</a:t>
            </a:r>
            <a:r>
              <a:rPr lang="ru-RU" sz="2800" dirty="0"/>
              <a:t> образовательную практику.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b="1" dirty="0"/>
              <a:t>Принцип продуктивности и надежности </a:t>
            </a:r>
            <a:r>
              <a:rPr lang="ru-RU" sz="3200" dirty="0"/>
              <a:t>обучения обязывает преподавателя осуществлять выбор форм и методов обучения в соответствии с его целями, совершенствовать их в интересах гарантированного достижения целей.</a:t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Рассмотренные </a:t>
            </a:r>
            <a:r>
              <a:rPr lang="ru-RU" sz="3600" b="1" dirty="0"/>
              <a:t>принципы</a:t>
            </a:r>
            <a:r>
              <a:rPr lang="ru-RU" sz="3600" dirty="0"/>
              <a:t> в реальном процессе обучения выступают во взаимодействии друг с другом, как и закономерности обучения, на базе которых они сформулированы, и функционируют как целостная система. Поэтому любой из </a:t>
            </a:r>
            <a:r>
              <a:rPr lang="ru-RU" sz="3600" b="1" dirty="0"/>
              <a:t>принципов</a:t>
            </a:r>
            <a:r>
              <a:rPr lang="ru-RU" sz="3600" dirty="0"/>
              <a:t> приобретает свое действительное значение лишь в связи с другими.</a:t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b="1" dirty="0"/>
              <a:t>Они проявляются одновременно на каждом этапе учебного процесса.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Обучение не сводится к механической передаче знаний, умений и навыков.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b="1" dirty="0"/>
              <a:t>Это двусторонний процесс</a:t>
            </a:r>
            <a:r>
              <a:rPr lang="ru-RU" sz="3200" dirty="0"/>
              <a:t>, в котором в тесном взаимодействии находятся педагоги и воспитанники (учащиеся): преподавание и учение. </a:t>
            </a:r>
            <a:br>
              <a:rPr lang="ru-RU" sz="3200" dirty="0"/>
            </a:br>
            <a:r>
              <a:rPr lang="ru-RU" sz="3200" dirty="0"/>
              <a:t>При этом п</a:t>
            </a:r>
            <a:r>
              <a:rPr lang="ru-RU" sz="3200" b="1" dirty="0"/>
              <a:t>реподавание</a:t>
            </a:r>
            <a:r>
              <a:rPr lang="ru-RU" sz="3200" dirty="0"/>
              <a:t> должно рассматриваться условно, т.к. </a:t>
            </a:r>
            <a:r>
              <a:rPr lang="ru-RU" sz="3200" b="1" dirty="0"/>
              <a:t>преподаватель не может </a:t>
            </a:r>
            <a:r>
              <a:rPr lang="ru-RU" sz="3200" dirty="0"/>
              <a:t>ограничиться только изложением знаний - он развивает и воспитывает, т.е. </a:t>
            </a:r>
            <a:r>
              <a:rPr lang="ru-RU" sz="3200" b="1" dirty="0"/>
              <a:t>осуществляет целостную педагогическую деятельность.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Autofit/>
          </a:bodyPr>
          <a:lstStyle/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Успех обучения </a:t>
            </a:r>
            <a:r>
              <a:rPr lang="ru-RU" sz="2800" dirty="0"/>
              <a:t>в конечном итоге определяется отношением учащихся к </a:t>
            </a:r>
            <a:r>
              <a:rPr lang="ru-RU" sz="2800" b="1" dirty="0"/>
              <a:t>учению</a:t>
            </a:r>
            <a:r>
              <a:rPr lang="ru-RU" sz="2800" dirty="0"/>
              <a:t>, их стремлением к познанию, способностью осознанно и самостоятельно приобретать знания, умения и навыки, активностью. </a:t>
            </a:r>
            <a:br>
              <a:rPr lang="ru-RU" sz="2800" dirty="0"/>
            </a:br>
            <a:r>
              <a:rPr lang="ru-RU" sz="2800" dirty="0"/>
              <a:t>Учащийся не только </a:t>
            </a:r>
            <a:r>
              <a:rPr lang="ru-RU" sz="2800" b="1" dirty="0"/>
              <a:t>объект </a:t>
            </a:r>
            <a:r>
              <a:rPr lang="ru-RU" sz="2800" dirty="0"/>
              <a:t>обучающих воздействий, он </a:t>
            </a:r>
            <a:r>
              <a:rPr lang="ru-RU" sz="2800" b="1" dirty="0"/>
              <a:t>субъект</a:t>
            </a:r>
            <a:r>
              <a:rPr lang="ru-RU" sz="2800" dirty="0"/>
              <a:t> специально организуемого познания, </a:t>
            </a:r>
            <a:r>
              <a:rPr lang="ru-RU" sz="2800" b="1" dirty="0"/>
              <a:t>субъект педагогического процесса</a:t>
            </a:r>
            <a:r>
              <a:rPr lang="ru-RU" sz="2800" dirty="0"/>
              <a:t>. Поскольку развитие учащегося происходит только в процессе его собственной деятельности, то </a:t>
            </a:r>
            <a:r>
              <a:rPr lang="ru-RU" sz="2800" b="1" dirty="0"/>
              <a:t>основой обучения следует считать не преподавание, а учение.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1482</Words>
  <Application>Microsoft Office PowerPoint</Application>
  <PresentationFormat>Экран (4:3)</PresentationFormat>
  <Paragraphs>103</Paragraphs>
  <Slides>73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73</vt:i4>
      </vt:variant>
    </vt:vector>
  </HeadingPairs>
  <TitlesOfParts>
    <vt:vector size="74" baseType="lpstr">
      <vt:lpstr>Тема Office</vt:lpstr>
      <vt:lpstr>Педагогика и психология</vt:lpstr>
      <vt:lpstr>Обучение как способ организации педагогического процесса </vt:lpstr>
      <vt:lpstr>Слайд 3</vt:lpstr>
      <vt:lpstr>Познавательная деятельность - это единство чувственного восприятия, теоретического мышления и практической деятельности.</vt:lpstr>
      <vt:lpstr>Познавательная деятельность осуществляется во всех видах деятельности и социальных взаимоотношений учащихся: </vt:lpstr>
      <vt:lpstr> Обучение всегда происходит в общении и основывается на вербально-деятельностном подходе.  Слово одновременно является средством выражения и познания сущности изучаемого явления, орудием коммуникации и организации практической познавательной деятельности учащихся. </vt:lpstr>
      <vt:lpstr> Обучение, как и всякий другой процесс, связано с движением.  Оно, как и целостный педагогический процесс, имеет заданную структуру, а следовательно, и движение в процессе обучения идет от решения одной учебной задачи к другой, продвигая учащегося по пути познания: от незнания к знанию, от неполного знания к более полному и точному.</vt:lpstr>
      <vt:lpstr>  Обучение не сводится к механической передаче знаний, умений и навыков.  Это двусторонний процесс, в котором в тесном взаимодействии находятся педагоги и воспитанники (учащиеся): преподавание и учение.  При этом преподавание должно рассматриваться условно, т.к. преподаватель не может ограничиться только изложением знаний - он развивает и воспитывает, т.е. осуществляет целостную педагогическую деятельность. </vt:lpstr>
      <vt:lpstr>  Успех обучения в конечном итоге определяется отношением учащихся к учению, их стремлением к познанию, способностью осознанно и самостоятельно приобретать знания, умения и навыки, активностью.  Учащийся не только объект обучающих воздействий, он субъект специально организуемого познания, субъект педагогического процесса. Поскольку развитие учащегося происходит только в процессе его собственной деятельности, то основой обучения следует считать не преподавание, а учение.</vt:lpstr>
      <vt:lpstr>Функции обучения</vt:lpstr>
      <vt:lpstr>Необходимость комплексной реализации всех компонентов содержания образования и направленность педагогического процесса на всестороннее творческое саморазвитие личности учащегося обусловливают  функции обучения: - образовательная, - воспитывающая,  -развивающая. </vt:lpstr>
      <vt:lpstr>  Образовательная функция.  Основной смысл образовательной функции состоит в вооружении учащихся системой научных знаний, умений, навыков с целью их использования на практике. Научные знания включают в себя факты, понятия, законы, закономерности, теории, обобщенную картину мира. Они должны стать достоянием личности, войти в структуру ее опыта!  Наиболее полная реализация этой функции должна обеспечить полноту, систематичность и осознанность знаний, их прочность и действенность.   </vt:lpstr>
      <vt:lpstr> Это требует такой организации процесса обучения, чтобы из содержания учебного предмета, отражающего соответствующую область научного знания, не выпадали элементы, важные для понимания основных идей и существенных причинно-следственных связей, чтобы в общей системе знаний не образовывались незаполненные пустоты.</vt:lpstr>
      <vt:lpstr> Конечным результатом реализации образовательной функции является действенность знаний, выражающаяся в сознательном оперировании ими, в способности мобилизовать прежние знания для получения новых, а также сформированность важнейших как специальных (по предмету), так и общеучебных умений и навыков. </vt:lpstr>
      <vt:lpstr>   Умение как умелое действие направляется четко осознаваемой целью, а в основе навыка, т.е. автоматизированного действия, лежит система упрочившихся связей.  Умения образуются в результате упражнений, которые варьируют условия учебной деятельности и предусматривают ее постепенное усложнение.  Для выработки навыков необходимы многократные упражнения в одних и тех же условиях. </vt:lpstr>
      <vt:lpstr> Осуществление образовательной функции неразрывно связано с формированием навыков работы с книгой, справочной литературой, библиографическим аппаратом, электронными поисковыми системами, организацией самостоятельной работы, конспектирования и др. </vt:lpstr>
      <vt:lpstr> Воспитывающая функция.  Воспитывающая функция органически вытекает из самого содержания, форм и методов обучения, но вместе с тем она осуществляется и посредством специальной организации общения преподавателя с учащимися.  Объективно обучение не может не воспитывать определенных взглядов, убеждений, отношений, качеств личности.  Формирование личности вообще невозможно без усвоения системы нравственных и других понятий, норм и требований. </vt:lpstr>
      <vt:lpstr>  В современных условиях она предполагает формирование научного мировоззрения, материалистического понимания законов природы, общества и мышления; формирование отношений воспитанников к науке (учению), природе, искусству, труду, обществу, коллективу, самому себе и другим, в конечном итоге выражающихся во взглядах, идеалах, убеждениях; воспитание моральных качеств личности, волевых черт характера и соответствующих социально приемлемых форм поведения. Важнейшим аспектом осуществления воспитывающей функции обучения является формирование мотивов учебной деятельности, изначально определяющих ее успешность! </vt:lpstr>
      <vt:lpstr>   Развивающая функция.  Правильно поставленное обучение всегда развивает, однако развивающая функция осуществляется более эффективно при специальной направленности взаимодействия преподавателей и учащихся на всестороннее развитие личности. Эта специальная направленность обучения на развитие личности учащегося получила закрепление в понятии  развивающего обучения. </vt:lpstr>
      <vt:lpstr>   В контексте традиционных подходов к организации обучения осуществление развивающей функции, как правило, сводится к развитию речи и мышления, поскольку именно развитие вербальных процессов нагляднее других выражает общее развитие учащегося. Однако это сужающее развивающую функцию понимание направленности обучения упускает из виду, что и речь, и связанное с нею мышление эффективнее развиваются при соответствующем развитии сенсорной, эмоционально-волевой, двигательной и мотивационно-потребностной сфер личности.  Таким образом, развивающий характер обучения предполагает ориентацию на развитие личности как целостной психической системы. </vt:lpstr>
      <vt:lpstr>Закономерности обучения</vt:lpstr>
      <vt:lpstr>Образование как целостное явление - одна из наиболее значимых подсистем общества, поэтому его законы, как и законы общества, не есть результат проявления какой-то внешней силы, они являются продуктом его внутренней самоорганизации. </vt:lpstr>
      <vt:lpstr> Педагогический закон - это категория, обозначающая объективные, существенные, необходимые, общие и устойчиво повторяющиеся связи между явлениями образования, компонентами педагогической системы, отражающие механизмы ее самоорганизации, развития и функционирования. </vt:lpstr>
      <vt:lpstr> Понятие "закон" используется редко, чаще всего оно отождествляется с понятием "закономерность".  Однако в философии закономерность - это более широкое по объему понятие, чем "закон". Закономерность рассматривается как результат совокупного действия множества законов, поэтому она выражает многие связи и отношения, тогда как закон однозначно отражает определенную связь, отношение. Изучение закономерностей обучения поэтому - это поиск общих тенденций развития и функционирования педагогических (дидактических) систем. </vt:lpstr>
      <vt:lpstr> Закономерности обучения выражают существенные и необходимые связи между его условиями и результатом, а обусловленные ими принципы определяют общую стратегию решения целей обучения. Такая стратегия обычно обозначается термином подход (например, индивидуальный подход, проблемный подход и т.д.).  Подход в педагогике - это совокупность принципов, определяющих стратегию обучения или воспитания. </vt:lpstr>
      <vt:lpstr>  В обучении находят свое проявление всеобщие законы диалектики. Прежде всего, в силу противоречивого характера процесса обучения, в нем имеет место действие закона единства и борьбы противоположностей. Противоречия в обучении возникают и проявляются в том случае, если есть несоответствие традиционных, устоявшихся представлений и взглядов на процесс обучения современным требованиям, являющимся следствием новых социальных условий, сложившейся образовательной ситуации, изменившихся возможностей развития личности. </vt:lpstr>
      <vt:lpstr>  В процессе обучения довольно отчетливо проявляется действие закона перехода количественных накоплений в качественные изменения.  Все интегративные личностные характеристики представляют собой результат постепенного накапливания, наращивания количественных изменений. К ним относятся убеждения, ценностные ориентации, мотивы, установки, потребности личности, индивидуальный стиль деятельности, умения и навыки. Целенаправленное, последовательное и планомерное решение учебных задач не сразу обнаруживает свою результативность, а лишь по прошествии определенного времени.  В результате многократно повторенных действий, упражнений то или иное качество проявляется как устойчивое личностное образование. </vt:lpstr>
      <vt:lpstr>   Переход количества в качество происходит по механизму отрицания отрицания, т.е. диалектического "снятия", сохранения существенных свойств и признаков на последующих этапах развития.  Интегративные качества, прогрессивные устремления и новые формы жизнедеятельности "отрицают" ранее сложившиеся.  Наглядное проявление периодических диалектических снятий имеет место при переходе от одного способа решения задач к другому, когда снятие обеспечивается переходом к более сложным видам учебной деятельности, в которых и разрешаются характерные для процесса обучения противоречия. </vt:lpstr>
      <vt:lpstr>Научно обоснованное построение процесса обучения требует обращения к диалектическим категориям, выполняющим самостоятельные познавательно­ преобразовательные функции:</vt:lpstr>
      <vt:lpstr>Слайд 30</vt:lpstr>
      <vt:lpstr>   В процессе обучения наряду с диалектическими законами и категориями диалектики проявляются и специфические устойчивые, существенные и повторяющиеся закономерные связи и отношения. Наиболее общая устойчивая тенденция обучения как педагогического процесса состоит в развитии личности путем присвоения ею социального опыта, общечеловеческой культуры и духовных ценностей.  Это основная закономерность процесса обучения, проявляющаяся как необходимое условие социализации, преемственности между поколениями, жизнеобеспечения общества, отдельного индивида и воспроизводства новых поколений. </vt:lpstr>
      <vt:lpstr> Данная закономерность определяет зависимость содержания, форм и методов обучения от уровня  социально-экономического развития общества.  Однако характер обучения зависит не только от требований экономики и производства, но и от социокультурной ситуации.  Названные факторы в своей совокупности определяют образовательную политику. </vt:lpstr>
      <vt:lpstr> Эффективность процесса обучения закономерно зависит от тех условий, в которых он протекает (материальных, гигиенических, социально-психологических и т.п.).  К числу значимых условий обучения относятся профессионализм преподавателя, его творческий потенциал, способность к рефлексии, стремление к своевременному пополнению знаний и коррекции личностных качеств. </vt:lpstr>
      <vt:lpstr>  Объективной является зависимость результатов обучения от особенностей взаимодействия развивающейся личности с миром. Сущность этой закономерности состоит в том, что результаты обучения зависят от характера деятельности, в которую на том или ином этапе своего развития включается обучаемый.  Не менее важной является закономерность соответствия содержания, форм и методов обучения возрастным и индивидуальным особенностям и возможностям учащихся. </vt:lpstr>
      <vt:lpstr>  Для непосредственной организации обучения большое значение имеет знание преподавателем внутренних закономерных связей между его функциональными компонентами.  Содержание конкретного учебного процесса закономерно обусловлено поставленными задачами.  Методы и средства обучения обусловлены задачами и содержанием конкретной учебной ситуации.  Формы организации процесса обучения определяются предметным содержанием и т.д. </vt:lpstr>
      <vt:lpstr>Принципы обучения</vt:lpstr>
      <vt:lpstr> Принципы обучения - это исходные дидактические положения, которые отражают протекание объективных законов и закономерностей процесса обучения и определяют его направленность на развитие личности.  В принципах обучения раскрываются теоретические подходы к построению учебного процесса и управлению им. Они определяют позиции и установки, с которыми преподаватели подходят к организации процесса обучения и к поиску возможностей его оптимизации. </vt:lpstr>
      <vt:lpstr>Знание принципов обучения дает возможность организовать учебный процесс в соответствии с его закономерностями, обоснованно определить цели и отобрать содержание учебного материала, выбрать адекватные целям формы и методы обучения.  Вместе с тем они позволяют обучающим и обучаемым соблюдать этапность процесса обучения, осуществлять взаимодействие и сотрудничество.</vt:lpstr>
      <vt:lpstr>Поскольку принципы обучения формулируются на основе законов и закономерностей, то в их числе есть такие, которые выступают общими для организации учебного процесса во всех типах образовательных учреждений. </vt:lpstr>
      <vt:lpstr> По мере развития теории и практики обучения, открытия новых закономерностей процесса обучения формулировались и новые принципы обучения, видоизменялись старые, поэтому они являются исторически преходящими. </vt:lpstr>
      <vt:lpstr>Константин Дмитриевич Ушинский, впервые в отечественной педагогике, наиболее полно сформулировал принципы обучения:  </vt:lpstr>
      <vt:lpstr> Количество и формулировки принципов обучения изменялись и в последующие десятилетия (М.А.Данилов, Б.П.Есипов,  М.Н. Скаткин и др.).  Работа над ними продолжается и сегодня. Предпринимаются попытки вывести единые принципы целостного педагогического процесса, отражающие закономерности обучения и воспитания. </vt:lpstr>
      <vt:lpstr> Все принципы обучения связаны друг с другом и проникают один в другой, поэтому они могут быть представлены как система, состоящая из содержательных и процессуальных (организационно-методических) принципов.  Такое их деление условно: значение каждого принципа не ограничивается только рамками своей группы.  Однако оно методически правомерно, так как помогает ответить на два основных вопроса дидактики: чему и как учить? </vt:lpstr>
      <vt:lpstr>Из дидактических принципов вытекают правила обучения, которые подчиняются принципу, конкретизируют его, определяют характер отдельных методических приемов, используемых преподавателем, и ведут к реализации данного принципа.  Принципы отражают сущность процесса обучения, а правила - его отдельные стороны.</vt:lpstr>
      <vt:lpstr> Содержательные принципы обучения отражают закономерности, которые связаны с отбором содержания образования и его совершенствованием.  К ним относятся принципы:  гражданственности,  научности,  воспитывающего характера,  фундаментальности и прикладной направленности (связи обучения с жизнью, теории с практикой). </vt:lpstr>
      <vt:lpstr>   Принцип гражданственности отражает социальные аспекты обучения. Данный принцип выражается в ориентации содержания образования на развитие субъектности личности, ее духовности и социальной зрелости. Принцип гражданственности в обучении предполагает гуманистическую направленность содержания образования, которое позволяет удовлетворять социальные и личностные потребности.  Он связан с формированием гражданского самосознания, системы представлений о социальном и политическом укладе России, о психологических особенностях российского этноса, его ментальных структурах, приоритетах национальной политики и культуры. </vt:lpstr>
      <vt:lpstr> Согласно принципу гражданственности в обучении содержание образования должно быть отобрано через призму его социальной и личностной значимости, иметь интерпретационный материал, отражающий текущие события, региональную и местную специфику. </vt:lpstr>
      <vt:lpstr>  Принцип научности обучения предполагает соответствие содержания образования уровню развития современной науки и техники, опыту, накопленному мировой цивилизацией.  Принцип научности требует, чтобы содержание образования, реализуемое как в учебное, так и во внеучебное время, было направлено на ознакомление обучаемых с объективными научными фактами, явлениями, законами, основными теориями и концепциями той или иной отрасли, приближаясь к раскрытию ее современных достижений и перспектив развития. </vt:lpstr>
      <vt:lpstr> Имея прямое отношение к содержанию образования, принцип научности определяет требования к разработке учебных планов, учебных программ и учебников.  Последовательное осуществление принципа научности означает ориентацию процесса обучения на формирование у учащихся концептуального видения мира и создание его адекватного и реалистического образа.</vt:lpstr>
      <vt:lpstr>Принцип научности имеет отношение и к методам обучения.  В соответствии с ним педагогическое взаимодействие должно быть направлено на развитие у учащихся познавательной активности, креативного и дивергентного мышления, творчества, ознакомление их со способами научной организации учебного труда. </vt:lpstr>
      <vt:lpstr> Этому способствуют использование проблемных ситуаций, в том числе ситуаций личностного выбора, специальное обучение умению наблюдать явления, фиксировать и анализировать результаты наблюдений, вести научную дискуссию, доказывать свою точку зрения, работать с учебной и научной литературой. </vt:lpstr>
      <vt:lpstr>Принцип воспитывающего обучения базируется на закономерности единства обучения и воспитания в целостном педагогическом процессе.  Этот принцип предполагает формирование в процессе обучения базовой культуры личности: нравственной, правовой, эстетической, физической, культуры труда и жизнедеятельности, общения. </vt:lpstr>
      <vt:lpstr>  Воспитывающий эффект в обучении зависит от содержания образования, его разносторонности, гуманитарной направленности и научности. Усвоение учебного материала развивает не только познавательную сферу обучаемых, но и формирует у них навыки учебного труда, такие личностные свойства, как организованность, самостоятельность, усидчивость, трудолюбие, деловитость, требовательность к себе и другим, дисциплинированность. </vt:lpstr>
      <vt:lpstr>Существенное воспитывающее влияние оказывает личность педагога, если она является референтной для учащихся. Последнее обусловлено отношением к учащимся и к педагогической деятельности, его эрудицией и уровнем профессионализма.</vt:lpstr>
      <vt:lpstr> Принцип воспитывающего обучения предполагает уважительное отношение к личности обучаемого и одновременно разумную требовательность к нему, так как это является одним из условий реализации гуманистического подхода в образовании. Требовательность, не основанная на уважении, вызывает недовольство и агрессивность в отношениях между учащимися и преподавателем! </vt:lpstr>
      <vt:lpstr>    Доброжелательность без требовательности приводит к нарушению дисциплины, неорганизованности, непослушанию обучаемых.  Требовательность, какой бы оправданной и справедливой она ни была, не принесет пользы, если она нереалистична, невыполнима, если она не рассчитана на достигнутый и заданный уровень развития личности учащегося.  </vt:lpstr>
      <vt:lpstr> Реализация принципа воспитывающего обучения предполагает опору на сильные стороны обучаемых.  Это обусловлено тем, что обучаемые не одинаковы по уровню воспитанности.  В этой связи многократное подчеркивание их недостатков может снизить их самооценку и уровень притязаний вместо позитивных сдвигов в личностном и интеллектуальном развитии. </vt:lpstr>
      <vt:lpstr> Воспитывающий потенциал обучения возрастает, когда наблюдается согласованность в стратегиях и тактиках учителей-предметников, воспитателей, администрации образовательного учреждения и родителей.  Если воспитательные воздействия в процессе обучения будут несбалансированными, негармонизированными, а разнонаправленными, а иногда и противоположными, то учащийся приучается рассматривать нормы и правила поведения как нечто необязательное, устанавливаемое каждым человеком произвольно. </vt:lpstr>
      <vt:lpstr> Принцип фундаментальности и прикладной направленности обучения требует основательной теоретической и практической подготовки учащихся уже в общеобразовательной школе.  В традиционной дидактике он формулировался как связь обучения с жизнью, теории с практикой. </vt:lpstr>
      <vt:lpstr>  Фундаментальность в обучении предполагает научность, полноту и глубину знаний.  Она обусловлена характером современной научно-технической революции, требующей от человека высокоинтеллектуальной мобильности, исследовательского склада мышления, желания и умения постоянно пополнять свои знания по мере происходящих в жизни и деятельности изменений.  Фундаментальные знания обладают способностью медленнее устаревать, чем знания конкретные.  Они апеллируют не столько к памяти, сколько к мышлению человека.</vt:lpstr>
      <vt:lpstr>Фундаментальность обучения требует систематичности содержания по основным отраслям знаний, оптимального соотношения их теоретичности и практичности, а практическая направленность - моделирования и экстраполяции этих знаний на реальные ситуации в жизни и деятельности человека. Содержание образования, согласно данному принципу, должно отражать преобразования в экономике, политике, культуре, т.е. в том реальном социальном контексте, в котором протекает жизнедеятельность обучаемых.</vt:lpstr>
      <vt:lpstr>  Изучение самых современных и фундаментальных теорий является недостаточным для нормального протекания процесса обучения! Не менее важны практические знания, понимание условий и способов их применения, так как они расширяют диапазон возможностей и обогащают личный опыт, делают теоретические знания более основательными и востребованными в повседневной жизни, а не только в учебных ситуациях. </vt:lpstr>
      <vt:lpstr> Они регламентированы действием закономерностей социального, психологического и педагогического характера, знание которых позволяет сформулировать организационно-методические принципы обучения:  - преемственности, последовательности и систематичности;  - единства группового и индивидуального обучения;  - соответствия обучения возрастным и индивидуальным особенностям обучаемых;  - сознательности и творческой активности;  - доступности при достаточном уровне трудности;  - наглядности; продуктивности и надежности. 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 Продуктивность и надежность обучения выражаются также в соблюдении всех рассмотренных выше принципов и требований. Нарушением этого принципа является проведение методических инноваций, не имеющих психолого-педагогического обоснования.  Инновационная деятельность педагога должна базироваться на научных положениях, осуществляться первоначально локально и лишь при получении позитивного результата внедряться в массовую образовательную практику. </vt:lpstr>
      <vt:lpstr>Принцип продуктивности и надежности обучения обязывает преподавателя осуществлять выбор форм и методов обучения в соответствии с его целями, совершенствовать их в интересах гарантированного достижения целей. </vt:lpstr>
      <vt:lpstr> Рассмотренные принципы в реальном процессе обучения выступают во взаимодействии друг с другом, как и закономерности обучения, на базе которых они сформулированы, и функционируют как целостная система. Поэтому любой из принципов приобретает свое действительное значение лишь в связи с другими.  Они проявляются одновременно на каждом этапе учебного процесса.</vt:lpstr>
    </vt:vector>
  </TitlesOfParts>
  <Company>Самарский филиал МЭСИ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и психология профессионального обучения, профессионального образования и дополнительного профессионального образования.</dc:title>
  <dc:creator>Библиотека</dc:creator>
  <cp:lastModifiedBy>Пользователь</cp:lastModifiedBy>
  <cp:revision>57</cp:revision>
  <dcterms:created xsi:type="dcterms:W3CDTF">2016-11-04T05:43:08Z</dcterms:created>
  <dcterms:modified xsi:type="dcterms:W3CDTF">2019-08-25T03:29:30Z</dcterms:modified>
</cp:coreProperties>
</file>